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9" r:id="rId2"/>
  </p:sldMasterIdLst>
  <p:notesMasterIdLst>
    <p:notesMasterId r:id="rId27"/>
  </p:notesMasterIdLst>
  <p:handoutMasterIdLst>
    <p:handoutMasterId r:id="rId28"/>
  </p:handoutMasterIdLst>
  <p:sldIdLst>
    <p:sldId id="261" r:id="rId3"/>
    <p:sldId id="332" r:id="rId4"/>
    <p:sldId id="291" r:id="rId5"/>
    <p:sldId id="292" r:id="rId6"/>
    <p:sldId id="299" r:id="rId7"/>
    <p:sldId id="321" r:id="rId8"/>
    <p:sldId id="324" r:id="rId9"/>
    <p:sldId id="330" r:id="rId10"/>
    <p:sldId id="294" r:id="rId11"/>
    <p:sldId id="331" r:id="rId12"/>
    <p:sldId id="296" r:id="rId13"/>
    <p:sldId id="297" r:id="rId14"/>
    <p:sldId id="323" r:id="rId15"/>
    <p:sldId id="300" r:id="rId16"/>
    <p:sldId id="307" r:id="rId17"/>
    <p:sldId id="301" r:id="rId18"/>
    <p:sldId id="302" r:id="rId19"/>
    <p:sldId id="304" r:id="rId20"/>
    <p:sldId id="303" r:id="rId21"/>
    <p:sldId id="314" r:id="rId22"/>
    <p:sldId id="306" r:id="rId23"/>
    <p:sldId id="328" r:id="rId24"/>
    <p:sldId id="329" r:id="rId25"/>
    <p:sldId id="326" r:id="rId26"/>
  </p:sldIdLst>
  <p:sldSz cx="9144000" cy="6858000" type="screen4x3"/>
  <p:notesSz cx="6934200" cy="9232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ECD7"/>
    <a:srgbClr val="D8E8F0"/>
    <a:srgbClr val="006086"/>
    <a:srgbClr val="F6EDD6"/>
    <a:srgbClr val="57CBFF"/>
    <a:srgbClr val="F6EEDA"/>
    <a:srgbClr val="F8F2E4"/>
    <a:srgbClr val="BDEBFF"/>
    <a:srgbClr val="2FBFFF"/>
    <a:srgbClr val="F4EB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361" autoAdjust="0"/>
    <p:restoredTop sz="78022" autoAdjust="0"/>
  </p:normalViewPr>
  <p:slideViewPr>
    <p:cSldViewPr snapToGrid="0" snapToObjects="1" showGuides="1">
      <p:cViewPr>
        <p:scale>
          <a:sx n="60" d="100"/>
          <a:sy n="60" d="100"/>
        </p:scale>
        <p:origin x="-132" y="-708"/>
      </p:cViewPr>
      <p:guideLst>
        <p:guide orient="horz" pos="834"/>
        <p:guide orient="horz" pos="691"/>
        <p:guide orient="horz" pos="979"/>
        <p:guide orient="horz" pos="1124"/>
        <p:guide orient="horz" pos="4025"/>
        <p:guide orient="horz" pos="487"/>
        <p:guide orient="horz" pos="1411"/>
        <p:guide orient="horz" pos="1265"/>
        <p:guide orient="horz" pos="1557"/>
        <p:guide pos="354"/>
        <p:guide pos="5472"/>
        <p:guide pos="7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80" d="100"/>
          <a:sy n="80" d="100"/>
        </p:scale>
        <p:origin x="-2004" y="-90"/>
      </p:cViewPr>
      <p:guideLst>
        <p:guide orient="horz" pos="2908"/>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01124" y="124256"/>
            <a:ext cx="3004820" cy="461961"/>
          </a:xfrm>
          <a:prstGeom prst="rect">
            <a:avLst/>
          </a:prstGeom>
        </p:spPr>
        <p:txBody>
          <a:bodyPr vert="horz" lIns="91429" tIns="45714" rIns="91429" bIns="45714" rtlCol="0"/>
          <a:lstStyle>
            <a:lvl1pPr algn="l">
              <a:defRPr sz="1200"/>
            </a:lvl1pPr>
          </a:lstStyle>
          <a:p>
            <a:endParaRPr lang="en-US" sz="1100" dirty="0">
              <a:latin typeface="Arial" pitchFamily="34" charset="0"/>
              <a:cs typeface="Arial" pitchFamily="34" charset="0"/>
            </a:endParaRPr>
          </a:p>
        </p:txBody>
      </p:sp>
      <p:sp>
        <p:nvSpPr>
          <p:cNvPr id="3" name="Date Placeholder 2"/>
          <p:cNvSpPr>
            <a:spLocks noGrp="1"/>
          </p:cNvSpPr>
          <p:nvPr>
            <p:ph type="dt" sz="quarter" idx="1"/>
          </p:nvPr>
        </p:nvSpPr>
        <p:spPr>
          <a:xfrm>
            <a:off x="3828257" y="124256"/>
            <a:ext cx="3004820" cy="461961"/>
          </a:xfrm>
          <a:prstGeom prst="rect">
            <a:avLst/>
          </a:prstGeom>
        </p:spPr>
        <p:txBody>
          <a:bodyPr vert="horz" lIns="91429" tIns="45714" rIns="91429" bIns="45714" rtlCol="0"/>
          <a:lstStyle>
            <a:lvl1pPr algn="r">
              <a:defRPr sz="1200"/>
            </a:lvl1pPr>
          </a:lstStyle>
          <a:p>
            <a:fld id="{5FCD84DF-3D5E-447C-9017-6081511AD754}" type="datetimeFigureOut">
              <a:rPr lang="en-US" sz="1100" smtClean="0">
                <a:latin typeface="Arial" pitchFamily="34" charset="0"/>
                <a:cs typeface="Arial" pitchFamily="34" charset="0"/>
              </a:rPr>
              <a:pPr/>
              <a:t>10/23/2017</a:t>
            </a:fld>
            <a:endParaRPr lang="en-US" sz="1100" dirty="0">
              <a:latin typeface="Arial" pitchFamily="34" charset="0"/>
              <a:cs typeface="Arial" pitchFamily="34" charset="0"/>
            </a:endParaRPr>
          </a:p>
        </p:txBody>
      </p:sp>
      <p:sp>
        <p:nvSpPr>
          <p:cNvPr id="4" name="Footer Placeholder 3"/>
          <p:cNvSpPr>
            <a:spLocks noGrp="1"/>
          </p:cNvSpPr>
          <p:nvPr>
            <p:ph type="ftr" sz="quarter" idx="2"/>
          </p:nvPr>
        </p:nvSpPr>
        <p:spPr>
          <a:xfrm>
            <a:off x="28892" y="8719962"/>
            <a:ext cx="3004820" cy="461961"/>
          </a:xfrm>
          <a:prstGeom prst="rect">
            <a:avLst/>
          </a:prstGeom>
        </p:spPr>
        <p:txBody>
          <a:bodyPr vert="horz" lIns="91429" tIns="45714" rIns="91429" bIns="45714" rtlCol="0" anchor="b"/>
          <a:lstStyle>
            <a:lvl1pPr algn="l">
              <a:defRPr sz="1200"/>
            </a:lvl1pPr>
          </a:lstStyle>
          <a:p>
            <a:endParaRPr lang="en-US" sz="1100" dirty="0">
              <a:latin typeface="Arial" pitchFamily="34" charset="0"/>
              <a:cs typeface="Arial" pitchFamily="34" charset="0"/>
            </a:endParaRPr>
          </a:p>
        </p:txBody>
      </p:sp>
      <p:sp>
        <p:nvSpPr>
          <p:cNvPr id="5" name="Slide Number Placeholder 4"/>
          <p:cNvSpPr>
            <a:spLocks noGrp="1"/>
          </p:cNvSpPr>
          <p:nvPr>
            <p:ph type="sldNum" sz="quarter" idx="3"/>
          </p:nvPr>
        </p:nvSpPr>
        <p:spPr>
          <a:xfrm>
            <a:off x="3900488" y="8719962"/>
            <a:ext cx="3004820" cy="461961"/>
          </a:xfrm>
          <a:prstGeom prst="rect">
            <a:avLst/>
          </a:prstGeom>
        </p:spPr>
        <p:txBody>
          <a:bodyPr vert="horz" lIns="91429" tIns="45714" rIns="91429" bIns="45714" rtlCol="0" anchor="b"/>
          <a:lstStyle>
            <a:lvl1pPr algn="r">
              <a:defRPr sz="1200"/>
            </a:lvl1pPr>
          </a:lstStyle>
          <a:p>
            <a:fld id="{4BBBD9DB-8FEE-4657-AB47-5860687FEFB0}" type="slidenum">
              <a:rPr lang="en-US" sz="1100" smtClean="0">
                <a:latin typeface="Arial" pitchFamily="34" charset="0"/>
                <a:cs typeface="Arial" pitchFamily="34" charset="0"/>
              </a:rPr>
              <a:pPr/>
              <a:t>‹#›</a:t>
            </a:fld>
            <a:endParaRPr lang="en-US" sz="1100" dirty="0">
              <a:latin typeface="Arial" pitchFamily="34" charset="0"/>
              <a:cs typeface="Arial" pitchFamily="34" charset="0"/>
            </a:endParaRPr>
          </a:p>
        </p:txBody>
      </p:sp>
    </p:spTree>
    <p:extLst>
      <p:ext uri="{BB962C8B-B14F-4D97-AF65-F5344CB8AC3E}">
        <p14:creationId xmlns:p14="http://schemas.microsoft.com/office/powerpoint/2010/main" val="18543658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01124" y="124571"/>
            <a:ext cx="3004820" cy="461645"/>
          </a:xfrm>
          <a:prstGeom prst="rect">
            <a:avLst/>
          </a:prstGeom>
        </p:spPr>
        <p:txBody>
          <a:bodyPr vert="horz" lIns="91429" tIns="45714" rIns="91429" bIns="45714" rtlCol="0"/>
          <a:lstStyle>
            <a:lvl1pPr algn="l">
              <a:defRPr sz="1100">
                <a:latin typeface="Arial" pitchFamily="34" charset="0"/>
                <a:cs typeface="Arial" pitchFamily="34" charset="0"/>
              </a:defRPr>
            </a:lvl1pPr>
          </a:lstStyle>
          <a:p>
            <a:endParaRPr lang="en-US" dirty="0"/>
          </a:p>
        </p:txBody>
      </p:sp>
      <p:sp>
        <p:nvSpPr>
          <p:cNvPr id="3" name="Date Placeholder 2"/>
          <p:cNvSpPr>
            <a:spLocks noGrp="1"/>
          </p:cNvSpPr>
          <p:nvPr>
            <p:ph type="dt" idx="1"/>
          </p:nvPr>
        </p:nvSpPr>
        <p:spPr>
          <a:xfrm>
            <a:off x="3828257" y="124571"/>
            <a:ext cx="3004820" cy="461645"/>
          </a:xfrm>
          <a:prstGeom prst="rect">
            <a:avLst/>
          </a:prstGeom>
        </p:spPr>
        <p:txBody>
          <a:bodyPr vert="horz" lIns="91429" tIns="45714" rIns="91429" bIns="45714" rtlCol="0"/>
          <a:lstStyle>
            <a:lvl1pPr algn="r">
              <a:defRPr sz="1100">
                <a:latin typeface="Arial" pitchFamily="34" charset="0"/>
                <a:cs typeface="Arial" pitchFamily="34" charset="0"/>
              </a:defRPr>
            </a:lvl1pPr>
          </a:lstStyle>
          <a:p>
            <a:fld id="{3B53EE49-5E2F-4CCD-A6EC-E4A5F806204B}" type="datetimeFigureOut">
              <a:rPr lang="en-US" smtClean="0"/>
              <a:pPr/>
              <a:t>10/23/2017</a:t>
            </a:fld>
            <a:endParaRPr lang="en-US" dirty="0"/>
          </a:p>
        </p:txBody>
      </p:sp>
      <p:sp>
        <p:nvSpPr>
          <p:cNvPr id="4" name="Slide Image Placeholder 3"/>
          <p:cNvSpPr>
            <a:spLocks noGrp="1" noRot="1" noChangeAspect="1"/>
          </p:cNvSpPr>
          <p:nvPr>
            <p:ph type="sldImg" idx="2"/>
          </p:nvPr>
        </p:nvSpPr>
        <p:spPr>
          <a:xfrm>
            <a:off x="768350" y="536575"/>
            <a:ext cx="5572125" cy="4179888"/>
          </a:xfrm>
          <a:prstGeom prst="rect">
            <a:avLst/>
          </a:prstGeom>
          <a:noFill/>
          <a:ln w="12700">
            <a:solidFill>
              <a:prstClr val="black"/>
            </a:solidFill>
          </a:ln>
        </p:spPr>
        <p:txBody>
          <a:bodyPr vert="horz" lIns="91429" tIns="45714" rIns="91429" bIns="45714" rtlCol="0" anchor="ctr"/>
          <a:lstStyle/>
          <a:p>
            <a:endParaRPr lang="en-US"/>
          </a:p>
        </p:txBody>
      </p:sp>
      <p:sp>
        <p:nvSpPr>
          <p:cNvPr id="5" name="Notes Placeholder 4"/>
          <p:cNvSpPr>
            <a:spLocks noGrp="1"/>
          </p:cNvSpPr>
          <p:nvPr>
            <p:ph type="body" sz="quarter" idx="3"/>
          </p:nvPr>
        </p:nvSpPr>
        <p:spPr>
          <a:xfrm>
            <a:off x="693420" y="4926075"/>
            <a:ext cx="5547360" cy="3587476"/>
          </a:xfrm>
          <a:prstGeom prst="rect">
            <a:avLst/>
          </a:prstGeom>
          <a:ln>
            <a:noFill/>
          </a:ln>
        </p:spPr>
        <p:txBody>
          <a:bodyPr vert="horz" lIns="91429" tIns="45714" rIns="91429" bIns="45714" rtlCol="0">
            <a:normAutofit/>
          </a:bodyPr>
          <a:lstStyle/>
          <a:p>
            <a:pPr lvl="0"/>
            <a:r>
              <a:rPr lang="en-US" dirty="0" smtClean="0"/>
              <a:t>Click to edit Master text styles</a:t>
            </a:r>
          </a:p>
          <a:p>
            <a:pPr lvl="5"/>
            <a:r>
              <a:rPr lang="en-US" dirty="0" smtClean="0"/>
              <a:t>Second level</a:t>
            </a:r>
          </a:p>
          <a:p>
            <a:pPr lvl="6"/>
            <a:r>
              <a:rPr lang="en-US" dirty="0" smtClean="0"/>
              <a:t>Third level</a:t>
            </a:r>
          </a:p>
        </p:txBody>
      </p:sp>
      <p:sp>
        <p:nvSpPr>
          <p:cNvPr id="6" name="Footer Placeholder 5"/>
          <p:cNvSpPr>
            <a:spLocks noGrp="1"/>
          </p:cNvSpPr>
          <p:nvPr>
            <p:ph type="ftr" sz="quarter" idx="4"/>
          </p:nvPr>
        </p:nvSpPr>
        <p:spPr>
          <a:xfrm>
            <a:off x="101124" y="8719961"/>
            <a:ext cx="3004820" cy="461645"/>
          </a:xfrm>
          <a:prstGeom prst="rect">
            <a:avLst/>
          </a:prstGeom>
        </p:spPr>
        <p:txBody>
          <a:bodyPr vert="horz" lIns="91429" tIns="45714" rIns="91429" bIns="45714" rtlCol="0" anchor="b"/>
          <a:lstStyle>
            <a:lvl1pPr algn="l">
              <a:defRPr sz="1100">
                <a:latin typeface="Arial" pitchFamily="34" charset="0"/>
                <a:cs typeface="Arial" pitchFamily="34" charset="0"/>
              </a:defRPr>
            </a:lvl1pPr>
          </a:lstStyle>
          <a:p>
            <a:endParaRPr lang="en-US" dirty="0"/>
          </a:p>
        </p:txBody>
      </p:sp>
      <p:sp>
        <p:nvSpPr>
          <p:cNvPr id="7" name="Slide Number Placeholder 6"/>
          <p:cNvSpPr>
            <a:spLocks noGrp="1"/>
          </p:cNvSpPr>
          <p:nvPr>
            <p:ph type="sldNum" sz="quarter" idx="5"/>
          </p:nvPr>
        </p:nvSpPr>
        <p:spPr>
          <a:xfrm>
            <a:off x="3828257" y="8719961"/>
            <a:ext cx="3004820" cy="461645"/>
          </a:xfrm>
          <a:prstGeom prst="rect">
            <a:avLst/>
          </a:prstGeom>
        </p:spPr>
        <p:txBody>
          <a:bodyPr vert="horz" lIns="91429" tIns="45714" rIns="91429" bIns="45714" rtlCol="0" anchor="b"/>
          <a:lstStyle>
            <a:lvl1pPr algn="r">
              <a:defRPr sz="1100">
                <a:latin typeface="Arial" pitchFamily="34" charset="0"/>
                <a:cs typeface="Arial" pitchFamily="34" charset="0"/>
              </a:defRPr>
            </a:lvl1pPr>
          </a:lstStyle>
          <a:p>
            <a:fld id="{378C9D3E-BC22-4B65-B6EC-1512CE9E44E8}" type="slidenum">
              <a:rPr lang="en-US" smtClean="0"/>
              <a:pPr/>
              <a:t>‹#›</a:t>
            </a:fld>
            <a:endParaRPr lang="en-US" dirty="0"/>
          </a:p>
        </p:txBody>
      </p:sp>
    </p:spTree>
    <p:extLst>
      <p:ext uri="{BB962C8B-B14F-4D97-AF65-F5344CB8AC3E}">
        <p14:creationId xmlns:p14="http://schemas.microsoft.com/office/powerpoint/2010/main" val="4257981452"/>
      </p:ext>
    </p:extLst>
  </p:cSld>
  <p:clrMap bg1="lt1" tx1="dk1" bg2="lt2" tx2="dk2" accent1="accent1" accent2="accent2" accent3="accent3" accent4="accent4" accent5="accent5" accent6="accent6" hlink="hlink" folHlink="folHlink"/>
  <p:hf hdr="0" ftr="0" dt="0"/>
  <p:notesStyle>
    <a:lvl1pPr marL="174625" indent="-174625" algn="l" defTabSz="914400" rtl="0" eaLnBrk="1" latinLnBrk="0" hangingPunct="1">
      <a:spcBef>
        <a:spcPts val="1200"/>
      </a:spcBef>
      <a:buFont typeface="Arial" pitchFamily="34" charset="0"/>
      <a:buChar char="•"/>
      <a:defRPr sz="1400" kern="1200">
        <a:solidFill>
          <a:schemeClr val="tx1"/>
        </a:solidFill>
        <a:latin typeface="Arial" pitchFamily="34" charset="0"/>
        <a:ea typeface="+mn-ea"/>
        <a:cs typeface="Arial" pitchFamily="34" charset="0"/>
      </a:defRPr>
    </a:lvl1pPr>
    <a:lvl2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2pPr>
    <a:lvl3pPr marL="174625" indent="-174625" algn="l" defTabSz="914400" rtl="0" eaLnBrk="1" latinLnBrk="0" hangingPunct="1">
      <a:buFont typeface="Arial" pitchFamily="34" charset="0"/>
      <a:buNone/>
      <a:defRPr sz="1200" kern="1200">
        <a:solidFill>
          <a:schemeClr val="tx1"/>
        </a:solidFill>
        <a:latin typeface="Arial" pitchFamily="34" charset="0"/>
        <a:ea typeface="+mn-ea"/>
        <a:cs typeface="Arial" pitchFamily="34" charset="0"/>
      </a:defRPr>
    </a:lvl3pPr>
    <a:lvl4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4pPr>
    <a:lvl5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5pPr>
    <a:lvl6pPr marL="400050" indent="-225425" algn="l" defTabSz="914400" rtl="0" eaLnBrk="1" latinLnBrk="0" hangingPunct="1">
      <a:spcBef>
        <a:spcPts val="600"/>
      </a:spcBef>
      <a:buFont typeface="Calibri" pitchFamily="34" charset="0"/>
      <a:buChar char="–"/>
      <a:defRPr sz="1200" kern="1200">
        <a:solidFill>
          <a:schemeClr val="tx1"/>
        </a:solidFill>
        <a:latin typeface="Arial" pitchFamily="34" charset="0"/>
        <a:ea typeface="+mn-ea"/>
        <a:cs typeface="Arial" pitchFamily="34" charset="0"/>
      </a:defRPr>
    </a:lvl6pPr>
    <a:lvl7pPr marL="576263" indent="-176213" algn="l" defTabSz="914400" rtl="0" eaLnBrk="1" latinLnBrk="0" hangingPunct="1">
      <a:spcBef>
        <a:spcPts val="600"/>
      </a:spcBef>
      <a:buFont typeface="Arial" pitchFamily="34" charset="0"/>
      <a:buChar char="•"/>
      <a:defRPr sz="1200" kern="1200">
        <a:solidFill>
          <a:schemeClr val="tx1"/>
        </a:solidFill>
        <a:latin typeface="Arial" pitchFamily="34" charset="0"/>
        <a:ea typeface="+mn-ea"/>
        <a:cs typeface="Arial" pitchFamily="34" charset="0"/>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dirty="0"/>
          </a:p>
        </p:txBody>
      </p:sp>
      <p:sp>
        <p:nvSpPr>
          <p:cNvPr id="4" name="Slide Number Placeholder 3"/>
          <p:cNvSpPr>
            <a:spLocks noGrp="1"/>
          </p:cNvSpPr>
          <p:nvPr>
            <p:ph type="sldNum" sz="quarter" idx="10"/>
          </p:nvPr>
        </p:nvSpPr>
        <p:spPr/>
        <p:txBody>
          <a:bodyPr/>
          <a:lstStyle/>
          <a:p>
            <a:fld id="{378C9D3E-BC22-4B65-B6EC-1512CE9E44E8}"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2"/>
          <p:cNvSpPr>
            <a:spLocks noGrp="1" noRot="1" noChangeAspect="1" noChangeArrowheads="1" noTextEdit="1"/>
          </p:cNvSpPr>
          <p:nvPr>
            <p:ph type="sldImg"/>
          </p:nvPr>
        </p:nvSpPr>
        <p:spPr bwMode="auto">
          <a:xfrm>
            <a:off x="1160463" y="693738"/>
            <a:ext cx="4616450" cy="3462337"/>
          </a:xfrm>
          <a:noFill/>
          <a:ln>
            <a:solidFill>
              <a:srgbClr val="000000"/>
            </a:solidFill>
            <a:miter lim="800000"/>
            <a:headEnd/>
            <a:tailEnd/>
          </a:ln>
        </p:spPr>
      </p:sp>
      <p:sp>
        <p:nvSpPr>
          <p:cNvPr id="72708" name="Rectangle 3"/>
          <p:cNvSpPr>
            <a:spLocks noGrp="1" noChangeArrowheads="1"/>
          </p:cNvSpPr>
          <p:nvPr>
            <p:ph type="body" idx="1"/>
          </p:nvPr>
        </p:nvSpPr>
        <p:spPr bwMode="auto">
          <a:xfrm>
            <a:off x="693420" y="4373479"/>
            <a:ext cx="5547360" cy="4166953"/>
          </a:xfrm>
          <a:noFill/>
        </p:spPr>
        <p:txBody>
          <a:bodyPr wrap="square" lIns="94134" tIns="47067" rIns="94134" bIns="47067" numCol="1" anchor="t" anchorCtr="0" compatLnSpc="1">
            <a:prstTxWarp prst="textNoShape">
              <a:avLst/>
            </a:prstTxWarp>
          </a:bodyPr>
          <a:lstStyle/>
          <a:p>
            <a:pPr marL="171607" indent="-171607">
              <a:spcBef>
                <a:spcPct val="0"/>
              </a:spcBef>
            </a:pPr>
            <a:endParaRPr lang="en-US" strike="noStrike" dirty="0" smtClean="0">
              <a:latin typeface="Arial" pitchFamily="34" charset="0"/>
            </a:endParaRPr>
          </a:p>
        </p:txBody>
      </p:sp>
      <p:sp>
        <p:nvSpPr>
          <p:cNvPr id="5" name="Slide Number Placeholder 4"/>
          <p:cNvSpPr>
            <a:spLocks noGrp="1"/>
          </p:cNvSpPr>
          <p:nvPr>
            <p:ph type="sldNum" sz="quarter" idx="10"/>
          </p:nvPr>
        </p:nvSpPr>
        <p:spPr/>
        <p:txBody>
          <a:bodyPr/>
          <a:lstStyle/>
          <a:p>
            <a:fld id="{378C9D3E-BC22-4B65-B6EC-1512CE9E44E8}"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2"/>
          <p:cNvSpPr>
            <a:spLocks noGrp="1" noRot="1" noChangeAspect="1" noChangeArrowheads="1" noTextEdit="1"/>
          </p:cNvSpPr>
          <p:nvPr>
            <p:ph type="sldImg"/>
          </p:nvPr>
        </p:nvSpPr>
        <p:spPr bwMode="auto">
          <a:xfrm>
            <a:off x="1160463" y="693738"/>
            <a:ext cx="4616450" cy="3462337"/>
          </a:xfrm>
          <a:noFill/>
          <a:ln>
            <a:solidFill>
              <a:srgbClr val="000000"/>
            </a:solidFill>
            <a:miter lim="800000"/>
            <a:headEnd/>
            <a:tailEnd/>
          </a:ln>
        </p:spPr>
      </p:sp>
      <p:sp>
        <p:nvSpPr>
          <p:cNvPr id="73732" name="Rectangle 3"/>
          <p:cNvSpPr>
            <a:spLocks noGrp="1" noChangeArrowheads="1"/>
          </p:cNvSpPr>
          <p:nvPr>
            <p:ph type="body" idx="1"/>
          </p:nvPr>
        </p:nvSpPr>
        <p:spPr bwMode="auto">
          <a:xfrm>
            <a:off x="693420" y="4523889"/>
            <a:ext cx="5547360" cy="4016543"/>
          </a:xfrm>
          <a:noFill/>
        </p:spPr>
        <p:txBody>
          <a:bodyPr wrap="square" lIns="94134" tIns="47067" rIns="94134" bIns="47067" numCol="1" anchor="t" anchorCtr="0" compatLnSpc="1">
            <a:prstTxWarp prst="textNoShape">
              <a:avLst/>
            </a:prstTxWarp>
            <a:normAutofit/>
          </a:bodyPr>
          <a:lstStyle/>
          <a:p>
            <a:pPr marL="0" indent="0" eaLnBrk="1" hangingPunct="1">
              <a:spcBef>
                <a:spcPct val="0"/>
              </a:spcBef>
              <a:buFontTx/>
              <a:buNone/>
            </a:pPr>
            <a:endParaRPr lang="en-US" sz="1000" u="none"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2"/>
          <p:cNvSpPr>
            <a:spLocks noGrp="1" noRot="1" noChangeAspect="1" noChangeArrowheads="1" noTextEdit="1"/>
          </p:cNvSpPr>
          <p:nvPr>
            <p:ph type="sldImg"/>
          </p:nvPr>
        </p:nvSpPr>
        <p:spPr bwMode="auto">
          <a:xfrm>
            <a:off x="1160463" y="693738"/>
            <a:ext cx="4616450" cy="3462337"/>
          </a:xfrm>
          <a:noFill/>
          <a:ln>
            <a:solidFill>
              <a:srgbClr val="000000"/>
            </a:solidFill>
            <a:miter lim="800000"/>
            <a:headEnd/>
            <a:tailEnd/>
          </a:ln>
        </p:spPr>
      </p:sp>
      <p:sp>
        <p:nvSpPr>
          <p:cNvPr id="7475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normAutofit/>
          </a:bodyPr>
          <a:lstStyle/>
          <a:p>
            <a:pPr eaLnBrk="1" hangingPunct="1">
              <a:spcBef>
                <a:spcPct val="0"/>
              </a:spcBef>
            </a:pPr>
            <a:endParaRPr lang="en-US" sz="10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Grp="1" noRot="1" noChangeAspect="1" noChangeArrowheads="1" noTextEdit="1"/>
          </p:cNvSpPr>
          <p:nvPr>
            <p:ph type="sldImg"/>
          </p:nvPr>
        </p:nvSpPr>
        <p:spPr bwMode="auto">
          <a:xfrm>
            <a:off x="1160463" y="693738"/>
            <a:ext cx="4616450" cy="3462337"/>
          </a:xfrm>
          <a:noFill/>
          <a:ln>
            <a:solidFill>
              <a:srgbClr val="000000"/>
            </a:solidFill>
            <a:miter lim="800000"/>
            <a:headEnd/>
            <a:tailEnd/>
          </a:ln>
        </p:spPr>
      </p:sp>
      <p:sp>
        <p:nvSpPr>
          <p:cNvPr id="7578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normAutofit/>
          </a:bodyPr>
          <a:lstStyle/>
          <a:p>
            <a:pPr marL="171607" indent="-171607">
              <a:spcBef>
                <a:spcPct val="0"/>
              </a:spcBef>
              <a:buNone/>
            </a:pPr>
            <a:endParaRPr lang="en-US" sz="1000" u="none"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2"/>
          <p:cNvSpPr>
            <a:spLocks noGrp="1" noRot="1" noChangeAspect="1" noChangeArrowheads="1" noTextEdit="1"/>
          </p:cNvSpPr>
          <p:nvPr>
            <p:ph type="sldImg"/>
          </p:nvPr>
        </p:nvSpPr>
        <p:spPr bwMode="auto">
          <a:xfrm>
            <a:off x="1160463" y="693738"/>
            <a:ext cx="4616450" cy="3462337"/>
          </a:xfrm>
          <a:noFill/>
          <a:ln>
            <a:solidFill>
              <a:srgbClr val="000000"/>
            </a:solidFill>
            <a:miter lim="800000"/>
            <a:headEnd/>
            <a:tailEnd/>
          </a:ln>
        </p:spPr>
      </p:sp>
      <p:sp>
        <p:nvSpPr>
          <p:cNvPr id="77828" name="Rectangle 3"/>
          <p:cNvSpPr>
            <a:spLocks noGrp="1" noChangeArrowheads="1"/>
          </p:cNvSpPr>
          <p:nvPr>
            <p:ph type="body" idx="1"/>
          </p:nvPr>
        </p:nvSpPr>
        <p:spPr bwMode="auto">
          <a:xfrm>
            <a:off x="682015" y="4277062"/>
            <a:ext cx="5547360" cy="4436921"/>
          </a:xfrm>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normAutofit/>
          </a:bodyPr>
          <a:lstStyle/>
          <a:p>
            <a:pPr eaLnBrk="1" hangingPunct="1">
              <a:lnSpc>
                <a:spcPct val="90000"/>
              </a:lnSpc>
              <a:spcBef>
                <a:spcPct val="0"/>
              </a:spcBef>
              <a:spcAft>
                <a:spcPct val="10000"/>
              </a:spcAft>
              <a:buNone/>
            </a:pPr>
            <a:endParaRPr lang="en-US" sz="10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2"/>
          <p:cNvSpPr>
            <a:spLocks noGrp="1" noRot="1" noChangeAspect="1" noChangeArrowheads="1" noTextEdit="1"/>
          </p:cNvSpPr>
          <p:nvPr>
            <p:ph type="sldImg"/>
          </p:nvPr>
        </p:nvSpPr>
        <p:spPr bwMode="auto">
          <a:xfrm>
            <a:off x="1162050" y="693738"/>
            <a:ext cx="4616450" cy="3462337"/>
          </a:xfrm>
          <a:noFill/>
          <a:ln>
            <a:solidFill>
              <a:srgbClr val="000000"/>
            </a:solidFill>
            <a:miter lim="800000"/>
            <a:headEnd/>
            <a:tailEnd/>
          </a:ln>
        </p:spPr>
      </p:sp>
      <p:sp>
        <p:nvSpPr>
          <p:cNvPr id="84996" name="Rectangle 3"/>
          <p:cNvSpPr>
            <a:spLocks noGrp="1" noChangeArrowheads="1"/>
          </p:cNvSpPr>
          <p:nvPr>
            <p:ph type="body" idx="1"/>
          </p:nvPr>
        </p:nvSpPr>
        <p:spPr bwMode="auto">
          <a:xfrm>
            <a:off x="716230" y="4311773"/>
            <a:ext cx="5547360" cy="4436921"/>
          </a:xfrm>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bodyPr>
          <a:lstStyle/>
          <a:p>
            <a:pPr marL="0" indent="0" eaLnBrk="1" hangingPunct="1">
              <a:spcBef>
                <a:spcPct val="0"/>
              </a:spcBef>
              <a:buNone/>
            </a:pPr>
            <a:endParaRPr lang="en-US" strike="noStrike" dirty="0" smtClean="0">
              <a:latin typeface="Arial" pitchFamily="34" charset="0"/>
            </a:endParaRPr>
          </a:p>
        </p:txBody>
      </p:sp>
      <p:sp>
        <p:nvSpPr>
          <p:cNvPr id="5" name="Slide Number Placeholder 4"/>
          <p:cNvSpPr>
            <a:spLocks noGrp="1"/>
          </p:cNvSpPr>
          <p:nvPr>
            <p:ph type="sldNum" sz="quarter" idx="10"/>
          </p:nvPr>
        </p:nvSpPr>
        <p:spPr/>
        <p:txBody>
          <a:bodyPr/>
          <a:lstStyle/>
          <a:p>
            <a:fld id="{378C9D3E-BC22-4B65-B6EC-1512CE9E44E8}"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2"/>
          <p:cNvSpPr>
            <a:spLocks noGrp="1" noRot="1" noChangeAspect="1" noChangeArrowheads="1" noTextEdit="1"/>
          </p:cNvSpPr>
          <p:nvPr>
            <p:ph type="sldImg"/>
          </p:nvPr>
        </p:nvSpPr>
        <p:spPr bwMode="auto">
          <a:xfrm>
            <a:off x="1162050" y="693738"/>
            <a:ext cx="4616450" cy="3462337"/>
          </a:xfrm>
          <a:noFill/>
          <a:ln>
            <a:solidFill>
              <a:srgbClr val="000000"/>
            </a:solidFill>
            <a:miter lim="800000"/>
            <a:headEnd/>
            <a:tailEnd/>
          </a:ln>
        </p:spPr>
      </p:sp>
      <p:sp>
        <p:nvSpPr>
          <p:cNvPr id="78852" name="Rectangle 3"/>
          <p:cNvSpPr>
            <a:spLocks noGrp="1" noChangeArrowheads="1"/>
          </p:cNvSpPr>
          <p:nvPr>
            <p:ph type="body" idx="1"/>
          </p:nvPr>
        </p:nvSpPr>
        <p:spPr bwMode="auto">
          <a:xfrm>
            <a:off x="693420" y="4358053"/>
            <a:ext cx="5547360" cy="4436921"/>
          </a:xfrm>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bodyPr>
          <a:lstStyle/>
          <a:p>
            <a:pPr marL="0" indent="0" eaLnBrk="1" hangingPunct="1">
              <a:lnSpc>
                <a:spcPct val="90000"/>
              </a:lnSpc>
              <a:spcBef>
                <a:spcPct val="0"/>
              </a:spcBef>
              <a:buFontTx/>
              <a:buNone/>
            </a:pPr>
            <a:endParaRPr lang="en-US" sz="11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2"/>
          <p:cNvSpPr>
            <a:spLocks noGrp="1" noRot="1" noChangeAspect="1" noChangeArrowheads="1" noTextEdit="1"/>
          </p:cNvSpPr>
          <p:nvPr>
            <p:ph type="sldImg"/>
          </p:nvPr>
        </p:nvSpPr>
        <p:spPr bwMode="auto">
          <a:xfrm>
            <a:off x="1162050" y="693738"/>
            <a:ext cx="4616450" cy="3462337"/>
          </a:xfrm>
          <a:noFill/>
          <a:ln>
            <a:solidFill>
              <a:srgbClr val="000000"/>
            </a:solidFill>
            <a:miter lim="800000"/>
            <a:headEnd/>
            <a:tailEnd/>
          </a:ln>
        </p:spPr>
      </p:sp>
      <p:sp>
        <p:nvSpPr>
          <p:cNvPr id="79876" name="Rectangle 3"/>
          <p:cNvSpPr>
            <a:spLocks noGrp="1" noChangeArrowheads="1"/>
          </p:cNvSpPr>
          <p:nvPr>
            <p:ph type="body" idx="1"/>
          </p:nvPr>
        </p:nvSpPr>
        <p:spPr bwMode="auto">
          <a:xfrm>
            <a:off x="693420" y="4253922"/>
            <a:ext cx="5547360" cy="4436921"/>
          </a:xfrm>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normAutofit/>
          </a:bodyPr>
          <a:lstStyle/>
          <a:p>
            <a:pPr eaLnBrk="1" hangingPunct="1">
              <a:spcBef>
                <a:spcPct val="0"/>
              </a:spcBef>
              <a:buNone/>
            </a:pPr>
            <a:endParaRPr lang="en-US" sz="10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Rot="1" noChangeAspect="1" noChangeArrowheads="1" noTextEdit="1"/>
          </p:cNvSpPr>
          <p:nvPr>
            <p:ph type="sldImg"/>
          </p:nvPr>
        </p:nvSpPr>
        <p:spPr bwMode="auto">
          <a:xfrm>
            <a:off x="1162050" y="693738"/>
            <a:ext cx="4616450" cy="3462337"/>
          </a:xfrm>
          <a:noFill/>
          <a:ln>
            <a:solidFill>
              <a:srgbClr val="000000"/>
            </a:solidFill>
            <a:miter lim="800000"/>
            <a:headEnd/>
            <a:tailEnd/>
          </a:ln>
        </p:spPr>
      </p:sp>
      <p:sp>
        <p:nvSpPr>
          <p:cNvPr id="81924" name="Rectangle 3"/>
          <p:cNvSpPr>
            <a:spLocks noGrp="1" noChangeArrowheads="1"/>
          </p:cNvSpPr>
          <p:nvPr>
            <p:ph type="body" idx="1"/>
          </p:nvPr>
        </p:nvSpPr>
        <p:spPr bwMode="auto">
          <a:xfrm>
            <a:off x="704825" y="4277062"/>
            <a:ext cx="5547360" cy="4436921"/>
          </a:xfrm>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normAutofit/>
          </a:bodyPr>
          <a:lstStyle/>
          <a:p>
            <a:pPr marL="0" indent="0" eaLnBrk="1" hangingPunct="1">
              <a:spcBef>
                <a:spcPct val="0"/>
              </a:spcBef>
              <a:buFontTx/>
              <a:buNone/>
            </a:pPr>
            <a:endParaRPr lang="en-US" sz="10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2"/>
          <p:cNvSpPr>
            <a:spLocks noGrp="1" noRot="1" noChangeAspect="1" noChangeArrowheads="1" noTextEdit="1"/>
          </p:cNvSpPr>
          <p:nvPr>
            <p:ph type="sldImg"/>
          </p:nvPr>
        </p:nvSpPr>
        <p:spPr bwMode="auto">
          <a:xfrm>
            <a:off x="1162050" y="693738"/>
            <a:ext cx="4616450" cy="3462337"/>
          </a:xfrm>
          <a:noFill/>
          <a:ln>
            <a:solidFill>
              <a:srgbClr val="000000"/>
            </a:solidFill>
            <a:miter lim="800000"/>
            <a:headEnd/>
            <a:tailEnd/>
          </a:ln>
        </p:spPr>
      </p:sp>
      <p:sp>
        <p:nvSpPr>
          <p:cNvPr id="80900" name="Rectangle 3"/>
          <p:cNvSpPr>
            <a:spLocks noGrp="1" noChangeArrowheads="1"/>
          </p:cNvSpPr>
          <p:nvPr>
            <p:ph type="body" idx="1"/>
          </p:nvPr>
        </p:nvSpPr>
        <p:spPr bwMode="auto">
          <a:xfrm>
            <a:off x="647801" y="4311772"/>
            <a:ext cx="5547360" cy="4436921"/>
          </a:xfrm>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normAutofit/>
          </a:bodyPr>
          <a:lstStyle/>
          <a:p>
            <a:pPr eaLnBrk="1" hangingPunct="1">
              <a:lnSpc>
                <a:spcPct val="90000"/>
              </a:lnSpc>
              <a:spcBef>
                <a:spcPct val="0"/>
              </a:spcBef>
            </a:pPr>
            <a:endParaRPr lang="en-US" sz="10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9AD9B80-3D9B-4FA4-91DE-8BD6CE5F8482}" type="slidenum">
              <a:rPr lang="en-US" smtClean="0">
                <a:latin typeface="Arial" pitchFamily="34" charset="0"/>
              </a:rPr>
              <a:pPr/>
              <a:t>2</a:t>
            </a:fld>
            <a:endParaRPr lang="en-US" dirty="0" smtClean="0">
              <a:latin typeface="Arial" pitchFamily="34"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bwMode="auto">
          <a:xfrm>
            <a:off x="693420" y="4386259"/>
            <a:ext cx="5547360" cy="4154490"/>
          </a:xfrm>
          <a:prstGeom prst="rect">
            <a:avLst/>
          </a:prstGeom>
          <a:noFill/>
          <a:ln>
            <a:miter lim="800000"/>
            <a:headEnd/>
            <a:tailEnd/>
          </a:ln>
        </p:spPr>
        <p:txBody>
          <a:bodyPr/>
          <a:lstStyle/>
          <a:p>
            <a:pPr marL="0" indent="0">
              <a:spcBef>
                <a:spcPts val="0"/>
              </a:spcBef>
              <a:buNone/>
            </a:pPr>
            <a:endParaRPr lang="en-US" sz="1000" strike="noStrik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2"/>
          <p:cNvSpPr>
            <a:spLocks noGrp="1" noRot="1" noChangeAspect="1" noChangeArrowheads="1" noTextEdit="1"/>
          </p:cNvSpPr>
          <p:nvPr>
            <p:ph type="sldImg"/>
          </p:nvPr>
        </p:nvSpPr>
        <p:spPr bwMode="auto">
          <a:xfrm>
            <a:off x="1162050" y="693738"/>
            <a:ext cx="4616450" cy="3462337"/>
          </a:xfrm>
          <a:noFill/>
          <a:ln>
            <a:solidFill>
              <a:srgbClr val="000000"/>
            </a:solidFill>
            <a:miter lim="800000"/>
            <a:headEnd/>
            <a:tailEnd/>
          </a:ln>
        </p:spPr>
      </p:sp>
      <p:sp>
        <p:nvSpPr>
          <p:cNvPr id="82948" name="Rectangle 3"/>
          <p:cNvSpPr>
            <a:spLocks noGrp="1" noChangeArrowheads="1"/>
          </p:cNvSpPr>
          <p:nvPr>
            <p:ph type="body" idx="1"/>
          </p:nvPr>
        </p:nvSpPr>
        <p:spPr bwMode="auto">
          <a:xfrm>
            <a:off x="704824" y="4242352"/>
            <a:ext cx="5547360" cy="4436921"/>
          </a:xfrm>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normAutofit/>
          </a:bodyPr>
          <a:lstStyle/>
          <a:p>
            <a:pPr marL="0" indent="0" eaLnBrk="1" hangingPunct="1">
              <a:spcBef>
                <a:spcPct val="0"/>
              </a:spcBef>
              <a:buFontTx/>
              <a:buNone/>
            </a:pPr>
            <a:endParaRPr lang="en-US" sz="10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Rot="1" noChangeAspect="1" noChangeArrowheads="1" noTextEdit="1"/>
          </p:cNvSpPr>
          <p:nvPr>
            <p:ph type="sldImg"/>
          </p:nvPr>
        </p:nvSpPr>
        <p:spPr bwMode="auto">
          <a:xfrm>
            <a:off x="1162050" y="693738"/>
            <a:ext cx="4616450" cy="3462337"/>
          </a:xfrm>
          <a:noFill/>
          <a:ln>
            <a:solidFill>
              <a:srgbClr val="000000"/>
            </a:solidFill>
            <a:miter lim="800000"/>
            <a:headEnd/>
            <a:tailEnd/>
          </a:ln>
        </p:spPr>
      </p:sp>
      <p:sp>
        <p:nvSpPr>
          <p:cNvPr id="83972" name="Rectangle 3"/>
          <p:cNvSpPr>
            <a:spLocks noGrp="1" noChangeArrowheads="1"/>
          </p:cNvSpPr>
          <p:nvPr>
            <p:ph type="body" idx="1"/>
          </p:nvPr>
        </p:nvSpPr>
        <p:spPr bwMode="auto">
          <a:xfrm>
            <a:off x="667738" y="4310290"/>
            <a:ext cx="5547360" cy="4154805"/>
          </a:xfrm>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normAutofit/>
          </a:bodyPr>
          <a:lstStyle/>
          <a:p>
            <a:pPr eaLnBrk="1" hangingPunct="1">
              <a:spcBef>
                <a:spcPct val="0"/>
              </a:spcBef>
              <a:buNone/>
            </a:pPr>
            <a:endParaRPr lang="en-US" sz="1000" u="none"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xfrm>
            <a:off x="1149350" y="681038"/>
            <a:ext cx="4641850" cy="3481387"/>
          </a:xfrm>
          <a:ln/>
        </p:spPr>
      </p:sp>
      <p:sp>
        <p:nvSpPr>
          <p:cNvPr id="88067" name="Rectangle 3"/>
          <p:cNvSpPr>
            <a:spLocks noGrp="1" noChangeArrowheads="1"/>
          </p:cNvSpPr>
          <p:nvPr>
            <p:ph type="body" idx="1"/>
          </p:nvPr>
        </p:nvSpPr>
        <p:spPr bwMode="auto">
          <a:xfrm>
            <a:off x="924560" y="4389411"/>
            <a:ext cx="5085080" cy="4162373"/>
          </a:xfrm>
          <a:prstGeom prst="rect">
            <a:avLst/>
          </a:prstGeom>
          <a:solidFill>
            <a:srgbClr val="FFFFFF"/>
          </a:solidFill>
          <a:ln>
            <a:solidFill>
              <a:srgbClr val="000000"/>
            </a:solidFill>
            <a:miter lim="800000"/>
            <a:headEnd/>
            <a:tailEnd/>
          </a:ln>
        </p:spPr>
        <p:txBody>
          <a:bodyPr/>
          <a:lstStyle/>
          <a:p>
            <a:endParaRPr lang="en-US" sz="1000" dirty="0"/>
          </a:p>
        </p:txBody>
      </p:sp>
      <p:sp>
        <p:nvSpPr>
          <p:cNvPr id="4" name="Slide Number Placeholder 3"/>
          <p:cNvSpPr>
            <a:spLocks noGrp="1"/>
          </p:cNvSpPr>
          <p:nvPr>
            <p:ph type="sldNum" sz="quarter" idx="10"/>
          </p:nvPr>
        </p:nvSpPr>
        <p:spPr/>
        <p:txBody>
          <a:bodyPr/>
          <a:lstStyle/>
          <a:p>
            <a:fld id="{378C9D3E-BC22-4B65-B6EC-1512CE9E44E8}"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bwMode="auto">
          <a:xfrm>
            <a:off x="694219" y="4386259"/>
            <a:ext cx="5547360" cy="4154490"/>
          </a:xfrm>
          <a:prstGeom prst="rect">
            <a:avLst/>
          </a:prstGeom>
          <a:noFill/>
          <a:ln>
            <a:miter lim="800000"/>
            <a:headEnd/>
            <a:tailEnd/>
          </a:ln>
        </p:spPr>
        <p:txBody>
          <a:bodyPr/>
          <a:lstStyle/>
          <a:p>
            <a:endParaRPr lang="en-US" sz="1000" strike="noStrike" dirty="0"/>
          </a:p>
        </p:txBody>
      </p:sp>
      <p:sp>
        <p:nvSpPr>
          <p:cNvPr id="4" name="Slide Number Placeholder 3"/>
          <p:cNvSpPr>
            <a:spLocks noGrp="1"/>
          </p:cNvSpPr>
          <p:nvPr>
            <p:ph type="sldNum" sz="quarter" idx="10"/>
          </p:nvPr>
        </p:nvSpPr>
        <p:spPr/>
        <p:txBody>
          <a:bodyPr/>
          <a:lstStyle/>
          <a:p>
            <a:fld id="{378C9D3E-BC22-4B65-B6EC-1512CE9E44E8}"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bwMode="auto">
          <a:xfrm>
            <a:off x="1152525" y="681038"/>
            <a:ext cx="4640263" cy="3481387"/>
          </a:xfrm>
          <a:noFill/>
          <a:ln>
            <a:solidFill>
              <a:srgbClr val="000000"/>
            </a:solidFill>
            <a:miter lim="800000"/>
            <a:headEnd/>
            <a:tailEnd/>
          </a:ln>
        </p:spPr>
      </p:sp>
      <p:sp>
        <p:nvSpPr>
          <p:cNvPr id="87043" name="Rectangle 3"/>
          <p:cNvSpPr>
            <a:spLocks noGrp="1" noChangeArrowheads="1"/>
          </p:cNvSpPr>
          <p:nvPr>
            <p:ph type="body" idx="1"/>
          </p:nvPr>
        </p:nvSpPr>
        <p:spPr bwMode="auto">
          <a:xfrm>
            <a:off x="1166937" y="4388834"/>
            <a:ext cx="4576251" cy="4162820"/>
          </a:xfrm>
          <a:solidFill>
            <a:srgbClr val="FFFFFF"/>
          </a:solidFill>
          <a:ln>
            <a:solidFill>
              <a:srgbClr val="000000"/>
            </a:solidFill>
            <a:miter lim="800000"/>
            <a:headEnd/>
            <a:tailEnd/>
          </a:ln>
        </p:spPr>
        <p:txBody>
          <a:bodyPr wrap="square" lIns="92366" tIns="46182" rIns="92366" bIns="46182" numCol="1" anchor="t" anchorCtr="0" compatLnSpc="1">
            <a:prstTxWarp prst="textNoShape">
              <a:avLst/>
            </a:prstTxWarp>
            <a:normAutofit/>
          </a:bodyPr>
          <a:lstStyle/>
          <a:p>
            <a:pPr marL="0" indent="0" eaLnBrk="1" hangingPunct="1">
              <a:spcBef>
                <a:spcPct val="0"/>
              </a:spcBef>
              <a:buNone/>
            </a:pPr>
            <a:endParaRPr lang="en-US" sz="1000" strike="noStrike" dirty="0"/>
          </a:p>
        </p:txBody>
      </p:sp>
      <p:sp>
        <p:nvSpPr>
          <p:cNvPr id="4" name="Slide Number Placeholder 3"/>
          <p:cNvSpPr>
            <a:spLocks noGrp="1"/>
          </p:cNvSpPr>
          <p:nvPr>
            <p:ph type="sldNum" sz="quarter" idx="10"/>
          </p:nvPr>
        </p:nvSpPr>
        <p:spPr/>
        <p:txBody>
          <a:bodyPr/>
          <a:lstStyle/>
          <a:p>
            <a:fld id="{378C9D3E-BC22-4B65-B6EC-1512CE9E44E8}" type="slidenum">
              <a:rPr lang="en-US" smtClean="0"/>
              <a:pPr/>
              <a:t>24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2"/>
          <p:cNvSpPr>
            <a:spLocks noGrp="1" noRot="1" noChangeAspect="1" noChangeArrowheads="1" noTextEdit="1"/>
          </p:cNvSpPr>
          <p:nvPr>
            <p:ph type="sldImg"/>
          </p:nvPr>
        </p:nvSpPr>
        <p:spPr bwMode="auto">
          <a:xfrm>
            <a:off x="1168400" y="685800"/>
            <a:ext cx="4603750" cy="3454400"/>
          </a:xfrm>
          <a:noFill/>
          <a:ln>
            <a:solidFill>
              <a:srgbClr val="000000"/>
            </a:solidFill>
            <a:miter lim="800000"/>
            <a:headEnd/>
            <a:tailEnd/>
          </a:ln>
        </p:spPr>
      </p:sp>
      <p:sp>
        <p:nvSpPr>
          <p:cNvPr id="68612" name="Rectangle 3"/>
          <p:cNvSpPr>
            <a:spLocks noGrp="1" noChangeArrowheads="1"/>
          </p:cNvSpPr>
          <p:nvPr>
            <p:ph type="body" idx="1"/>
          </p:nvPr>
        </p:nvSpPr>
        <p:spPr bwMode="auto">
          <a:xfrm>
            <a:off x="926167" y="4356776"/>
            <a:ext cx="5081869" cy="4210908"/>
          </a:xfrm>
          <a:noFill/>
        </p:spPr>
        <p:txBody>
          <a:bodyPr wrap="square" lIns="91503" tIns="45751" rIns="91503" bIns="45751" numCol="1" anchor="t" anchorCtr="0" compatLnSpc="1">
            <a:prstTxWarp prst="textNoShape">
              <a:avLst/>
            </a:prstTxWarp>
          </a:bodyPr>
          <a:lstStyle/>
          <a:p>
            <a:pPr marL="0" indent="0" eaLnBrk="1" hangingPunct="1">
              <a:spcBef>
                <a:spcPct val="0"/>
              </a:spcBef>
              <a:buNone/>
            </a:pPr>
            <a:endParaRPr lang="en-US" sz="1100" u="none"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2"/>
          <p:cNvSpPr>
            <a:spLocks noGrp="1" noRot="1" noChangeAspect="1" noChangeArrowheads="1" noTextEdit="1"/>
          </p:cNvSpPr>
          <p:nvPr>
            <p:ph type="sldImg"/>
          </p:nvPr>
        </p:nvSpPr>
        <p:spPr bwMode="auto">
          <a:xfrm>
            <a:off x="1168400" y="685800"/>
            <a:ext cx="4603750" cy="3454400"/>
          </a:xfrm>
          <a:noFill/>
          <a:ln>
            <a:solidFill>
              <a:srgbClr val="000000"/>
            </a:solidFill>
            <a:miter lim="800000"/>
            <a:headEnd/>
            <a:tailEnd/>
          </a:ln>
        </p:spPr>
      </p:sp>
      <p:sp>
        <p:nvSpPr>
          <p:cNvPr id="69636" name="Rectangle 3"/>
          <p:cNvSpPr>
            <a:spLocks noGrp="1" noChangeArrowheads="1"/>
          </p:cNvSpPr>
          <p:nvPr>
            <p:ph type="body" idx="1"/>
          </p:nvPr>
        </p:nvSpPr>
        <p:spPr bwMode="auto">
          <a:xfrm>
            <a:off x="926167" y="4356776"/>
            <a:ext cx="5081869" cy="4210908"/>
          </a:xfrm>
          <a:noFill/>
        </p:spPr>
        <p:txBody>
          <a:bodyPr wrap="square" lIns="91503" tIns="45751" rIns="91503" bIns="45751" numCol="1" anchor="t" anchorCtr="0" compatLnSpc="1">
            <a:prstTxWarp prst="textNoShape">
              <a:avLst/>
            </a:prstTxWarp>
          </a:bodyPr>
          <a:lstStyle/>
          <a:p>
            <a:pPr eaLnBrk="1" hangingPunct="1">
              <a:spcBef>
                <a:spcPct val="0"/>
              </a:spcBef>
              <a:buFontTx/>
              <a:buChar char="•"/>
            </a:pPr>
            <a:endParaRPr lang="en-US" sz="11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2"/>
          <p:cNvSpPr>
            <a:spLocks noGrp="1" noRot="1" noChangeAspect="1" noChangeArrowheads="1" noTextEdit="1"/>
          </p:cNvSpPr>
          <p:nvPr>
            <p:ph type="sldImg"/>
          </p:nvPr>
        </p:nvSpPr>
        <p:spPr bwMode="auto">
          <a:xfrm>
            <a:off x="1160463" y="693738"/>
            <a:ext cx="4616450" cy="3462337"/>
          </a:xfrm>
          <a:noFill/>
          <a:ln>
            <a:solidFill>
              <a:srgbClr val="000000"/>
            </a:solidFill>
            <a:miter lim="800000"/>
            <a:headEnd/>
            <a:tailEnd/>
          </a:ln>
        </p:spPr>
      </p:sp>
      <p:sp>
        <p:nvSpPr>
          <p:cNvPr id="7680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bodyPr>
          <a:lstStyle/>
          <a:p>
            <a:pPr marL="0" indent="0" eaLnBrk="1" hangingPunct="1">
              <a:spcBef>
                <a:spcPct val="0"/>
              </a:spcBef>
              <a:spcAft>
                <a:spcPct val="10000"/>
              </a:spcAft>
              <a:buNone/>
            </a:pPr>
            <a:endParaRPr lang="en-US" sz="11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2"/>
          <p:cNvSpPr>
            <a:spLocks noGrp="1" noRot="1" noChangeAspect="1" noChangeArrowheads="1" noTextEdit="1"/>
          </p:cNvSpPr>
          <p:nvPr>
            <p:ph type="sldImg"/>
          </p:nvPr>
        </p:nvSpPr>
        <p:spPr>
          <a:xfrm>
            <a:off x="1169988" y="685800"/>
            <a:ext cx="4605337" cy="3454400"/>
          </a:xfrm>
          <a:ln/>
        </p:spPr>
      </p:sp>
      <p:sp>
        <p:nvSpPr>
          <p:cNvPr id="84996" name="Rectangle 3"/>
          <p:cNvSpPr>
            <a:spLocks noGrp="1" noChangeArrowheads="1"/>
          </p:cNvSpPr>
          <p:nvPr>
            <p:ph type="body" idx="1"/>
          </p:nvPr>
        </p:nvSpPr>
        <p:spPr bwMode="auto">
          <a:xfrm>
            <a:off x="926160" y="4356303"/>
            <a:ext cx="5081880" cy="4211249"/>
          </a:xfrm>
          <a:prstGeom prst="rect">
            <a:avLst/>
          </a:prstGeom>
          <a:noFill/>
          <a:ln>
            <a:miter lim="800000"/>
            <a:headEnd/>
            <a:tailEnd/>
          </a:ln>
        </p:spPr>
        <p:txBody>
          <a:bodyPr lIns="90503" tIns="45251" rIns="90503" bIns="45251"/>
          <a:lstStyle/>
          <a:p>
            <a:pPr marL="0" indent="0" eaLnBrk="1" hangingPunct="1">
              <a:buNone/>
            </a:pPr>
            <a:endParaRPr lang="en-US" sz="10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2"/>
          <p:cNvSpPr>
            <a:spLocks noGrp="1" noRot="1" noChangeAspect="1" noChangeArrowheads="1" noTextEdit="1"/>
          </p:cNvSpPr>
          <p:nvPr>
            <p:ph type="sldImg"/>
          </p:nvPr>
        </p:nvSpPr>
        <p:spPr>
          <a:xfrm>
            <a:off x="1169988" y="685800"/>
            <a:ext cx="4605337" cy="3454400"/>
          </a:xfrm>
          <a:ln/>
        </p:spPr>
      </p:sp>
      <p:sp>
        <p:nvSpPr>
          <p:cNvPr id="86020" name="Rectangle 3"/>
          <p:cNvSpPr>
            <a:spLocks noGrp="1" noChangeArrowheads="1"/>
          </p:cNvSpPr>
          <p:nvPr>
            <p:ph type="body" idx="1"/>
          </p:nvPr>
        </p:nvSpPr>
        <p:spPr bwMode="auto">
          <a:xfrm>
            <a:off x="926160" y="4356303"/>
            <a:ext cx="5081880" cy="4211249"/>
          </a:xfrm>
          <a:prstGeom prst="rect">
            <a:avLst/>
          </a:prstGeom>
          <a:noFill/>
          <a:ln>
            <a:miter lim="800000"/>
            <a:headEnd/>
            <a:tailEnd/>
          </a:ln>
        </p:spPr>
        <p:txBody>
          <a:bodyPr lIns="90503" tIns="45251" rIns="90503" bIns="45251"/>
          <a:lstStyle/>
          <a:p>
            <a:pPr marL="1142120" lvl="2" indent="-228424">
              <a:spcBef>
                <a:spcPct val="0"/>
              </a:spcBef>
              <a:buFontTx/>
              <a:buChar char="•"/>
            </a:pPr>
            <a:endParaRPr lang="en-US" sz="10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2"/>
          <p:cNvSpPr>
            <a:spLocks noGrp="1" noRot="1" noChangeAspect="1" noChangeArrowheads="1" noTextEdit="1"/>
          </p:cNvSpPr>
          <p:nvPr>
            <p:ph type="sldImg"/>
          </p:nvPr>
        </p:nvSpPr>
        <p:spPr bwMode="auto">
          <a:xfrm>
            <a:off x="1160463" y="693738"/>
            <a:ext cx="4616450" cy="3462337"/>
          </a:xfrm>
          <a:noFill/>
          <a:ln>
            <a:solidFill>
              <a:srgbClr val="000000"/>
            </a:solidFill>
            <a:miter lim="800000"/>
            <a:headEnd/>
            <a:tailEnd/>
          </a:ln>
        </p:spPr>
      </p:sp>
      <p:sp>
        <p:nvSpPr>
          <p:cNvPr id="70660" name="Rectangle 3"/>
          <p:cNvSpPr>
            <a:spLocks noGrp="1" noChangeArrowheads="1"/>
          </p:cNvSpPr>
          <p:nvPr>
            <p:ph type="body" idx="1"/>
          </p:nvPr>
        </p:nvSpPr>
        <p:spPr bwMode="auto">
          <a:xfrm>
            <a:off x="693420" y="4246208"/>
            <a:ext cx="5547360" cy="4639590"/>
          </a:xfrm>
          <a:solidFill>
            <a:srgbClr val="FFFFFF"/>
          </a:solidFill>
          <a:ln>
            <a:solidFill>
              <a:srgbClr val="000000"/>
            </a:solidFill>
            <a:miter lim="800000"/>
            <a:headEnd/>
            <a:tailEnd/>
          </a:ln>
        </p:spPr>
        <p:txBody>
          <a:bodyPr wrap="square" lIns="94134" tIns="47067" rIns="94134" bIns="47067" numCol="1" anchor="t" anchorCtr="0" compatLnSpc="1">
            <a:prstTxWarp prst="textNoShape">
              <a:avLst/>
            </a:prstTxWarp>
          </a:bodyPr>
          <a:lstStyle/>
          <a:p>
            <a:pPr marL="0" indent="0" eaLnBrk="1" hangingPunct="1">
              <a:lnSpc>
                <a:spcPct val="95000"/>
              </a:lnSpc>
              <a:spcBef>
                <a:spcPct val="60000"/>
              </a:spcBef>
              <a:buClr>
                <a:srgbClr val="0091CA"/>
              </a:buClr>
              <a:buNone/>
            </a:pPr>
            <a:endParaRPr lang="en-US" sz="11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2"/>
          <p:cNvSpPr>
            <a:spLocks noGrp="1" noRot="1" noChangeAspect="1" noChangeArrowheads="1" noTextEdit="1"/>
          </p:cNvSpPr>
          <p:nvPr>
            <p:ph type="sldImg"/>
          </p:nvPr>
        </p:nvSpPr>
        <p:spPr bwMode="auto">
          <a:xfrm>
            <a:off x="1160463" y="693738"/>
            <a:ext cx="4616450" cy="3462337"/>
          </a:xfrm>
          <a:noFill/>
          <a:ln>
            <a:solidFill>
              <a:srgbClr val="000000"/>
            </a:solidFill>
            <a:miter lim="800000"/>
            <a:headEnd/>
            <a:tailEnd/>
          </a:ln>
        </p:spPr>
      </p:sp>
      <p:sp>
        <p:nvSpPr>
          <p:cNvPr id="71684" name="Rectangle 3"/>
          <p:cNvSpPr>
            <a:spLocks noGrp="1" noChangeArrowheads="1"/>
          </p:cNvSpPr>
          <p:nvPr>
            <p:ph type="body" idx="1"/>
          </p:nvPr>
        </p:nvSpPr>
        <p:spPr bwMode="auto">
          <a:xfrm>
            <a:off x="693420" y="4315628"/>
            <a:ext cx="5547360" cy="4224804"/>
          </a:xfrm>
          <a:noFill/>
        </p:spPr>
        <p:txBody>
          <a:bodyPr wrap="square" lIns="94134" tIns="47067" rIns="94134" bIns="47067" numCol="1" anchor="t" anchorCtr="0" compatLnSpc="1">
            <a:prstTxWarp prst="textNoShape">
              <a:avLst/>
            </a:prstTxWarp>
          </a:bodyPr>
          <a:lstStyle/>
          <a:p>
            <a:pPr marL="0" indent="0" eaLnBrk="1" hangingPunct="1">
              <a:spcBef>
                <a:spcPct val="0"/>
              </a:spcBef>
              <a:buNone/>
            </a:pPr>
            <a:endParaRPr lang="en-US" sz="1100" strike="noStrike" dirty="0"/>
          </a:p>
        </p:txBody>
      </p:sp>
      <p:sp>
        <p:nvSpPr>
          <p:cNvPr id="5" name="Slide Number Placeholder 4"/>
          <p:cNvSpPr>
            <a:spLocks noGrp="1"/>
          </p:cNvSpPr>
          <p:nvPr>
            <p:ph type="sldNum" sz="quarter" idx="10"/>
          </p:nvPr>
        </p:nvSpPr>
        <p:spPr/>
        <p:txBody>
          <a:bodyPr/>
          <a:lstStyle/>
          <a:p>
            <a:fld id="{378C9D3E-BC22-4B65-B6EC-1512CE9E44E8}"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Conservative">
    <p:spTree>
      <p:nvGrpSpPr>
        <p:cNvPr id="1" name=""/>
        <p:cNvGrpSpPr/>
        <p:nvPr/>
      </p:nvGrpSpPr>
      <p:grpSpPr>
        <a:xfrm>
          <a:off x="0" y="0"/>
          <a:ext cx="0" cy="0"/>
          <a:chOff x="0" y="0"/>
          <a:chExt cx="0" cy="0"/>
        </a:xfrm>
      </p:grpSpPr>
      <p:sp>
        <p:nvSpPr>
          <p:cNvPr id="13" name="Rectangle 12"/>
          <p:cNvSpPr/>
          <p:nvPr userDrawn="1"/>
        </p:nvSpPr>
        <p:spPr bwMode="white">
          <a:xfrm>
            <a:off x="0" y="0"/>
            <a:ext cx="9144000" cy="4267200"/>
          </a:xfrm>
          <a:prstGeom prst="rect">
            <a:avLst/>
          </a:prstGeom>
          <a:gradFill flip="none" rotWithShape="1">
            <a:gsLst>
              <a:gs pos="0">
                <a:srgbClr val="0085CA">
                  <a:shade val="30000"/>
                  <a:satMod val="115000"/>
                </a:srgbClr>
              </a:gs>
              <a:gs pos="29000">
                <a:srgbClr val="0085CA">
                  <a:shade val="67500"/>
                  <a:satMod val="115000"/>
                </a:srgbClr>
              </a:gs>
              <a:gs pos="61000">
                <a:srgbClr val="0085CA">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bwMode="ltGray">
          <a:xfrm>
            <a:off x="0" y="4343400"/>
            <a:ext cx="9144000" cy="2514600"/>
          </a:xfrm>
          <a:prstGeom prst="rect">
            <a:avLst/>
          </a:prstGeom>
          <a:solidFill>
            <a:srgbClr val="B9D3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userDrawn="1"/>
        </p:nvSpPr>
        <p:spPr>
          <a:xfrm>
            <a:off x="2457450" y="6400800"/>
            <a:ext cx="4970913" cy="369332"/>
          </a:xfrm>
          <a:prstGeom prst="rect">
            <a:avLst/>
          </a:prstGeom>
          <a:noFill/>
        </p:spPr>
        <p:txBody>
          <a:bodyPr wrap="none" lIns="0" tIns="0" rIns="0" bIns="0" rtlCol="0" anchor="b" anchorCtr="0">
            <a:spAutoFit/>
          </a:bodyPr>
          <a:lstStyle/>
          <a:p>
            <a:r>
              <a:rPr lang="en-US" sz="800" dirty="0" smtClean="0">
                <a:solidFill>
                  <a:schemeClr val="tx1">
                    <a:lumMod val="65000"/>
                    <a:lumOff val="35000"/>
                  </a:schemeClr>
                </a:solidFill>
                <a:latin typeface="Arial" pitchFamily="34" charset="0"/>
                <a:cs typeface="Arial" pitchFamily="34" charset="0"/>
              </a:rPr>
              <a:t>Blue Cross Blue Shield Association is an association of independent Blue Cross and Blue Shield companies.</a:t>
            </a:r>
          </a:p>
          <a:p>
            <a:endParaRPr lang="en-US" sz="800" dirty="0" smtClean="0">
              <a:solidFill>
                <a:schemeClr val="tx1">
                  <a:lumMod val="65000"/>
                  <a:lumOff val="35000"/>
                </a:schemeClr>
              </a:solidFill>
              <a:latin typeface="Arial" pitchFamily="34" charset="0"/>
              <a:cs typeface="Arial" pitchFamily="34" charset="0"/>
            </a:endParaRPr>
          </a:p>
          <a:p>
            <a:endParaRPr lang="en-US" sz="800" dirty="0">
              <a:solidFill>
                <a:schemeClr val="tx1">
                  <a:lumMod val="65000"/>
                  <a:lumOff val="35000"/>
                </a:schemeClr>
              </a:solidFill>
              <a:latin typeface="Arial" pitchFamily="34" charset="0"/>
              <a:cs typeface="Arial" pitchFamily="34" charset="0"/>
            </a:endParaRPr>
          </a:p>
        </p:txBody>
      </p:sp>
      <p:sp>
        <p:nvSpPr>
          <p:cNvPr id="2" name="Title 1"/>
          <p:cNvSpPr>
            <a:spLocks noGrp="1"/>
          </p:cNvSpPr>
          <p:nvPr>
            <p:ph type="ctrTitle"/>
          </p:nvPr>
        </p:nvSpPr>
        <p:spPr>
          <a:xfrm>
            <a:off x="2453210" y="769072"/>
            <a:ext cx="6233590" cy="1470892"/>
          </a:xfrm>
          <a:prstGeom prst="rect">
            <a:avLst/>
          </a:prstGeom>
        </p:spPr>
        <p:txBody>
          <a:bodyPr lIns="0" anchor="ctr" anchorCtr="0">
            <a:normAutofit/>
          </a:bodyPr>
          <a:lstStyle>
            <a:lvl1pPr algn="l">
              <a:lnSpc>
                <a:spcPct val="100000"/>
              </a:lnSpc>
              <a:defRPr sz="4000" b="0">
                <a:solidFill>
                  <a:schemeClr val="bg1"/>
                </a:solidFill>
                <a:latin typeface="Arial Black" pitchFamily="34" charset="0"/>
                <a:cs typeface="Arial" pitchFamily="34" charset="0"/>
              </a:defRPr>
            </a:lvl1pPr>
          </a:lstStyle>
          <a:p>
            <a:endParaRPr lang="en-US" dirty="0"/>
          </a:p>
        </p:txBody>
      </p:sp>
      <p:sp>
        <p:nvSpPr>
          <p:cNvPr id="3" name="Subtitle 2"/>
          <p:cNvSpPr>
            <a:spLocks noGrp="1"/>
          </p:cNvSpPr>
          <p:nvPr>
            <p:ph type="subTitle" idx="1"/>
          </p:nvPr>
        </p:nvSpPr>
        <p:spPr>
          <a:xfrm>
            <a:off x="2466974" y="2468547"/>
            <a:ext cx="6219826" cy="505766"/>
          </a:xfrm>
          <a:prstGeom prst="rect">
            <a:avLst/>
          </a:prstGeom>
        </p:spPr>
        <p:txBody>
          <a:bodyPr lIns="0" anchor="ctr" anchorCtr="0">
            <a:noAutofit/>
          </a:bodyPr>
          <a:lstStyle>
            <a:lvl1pPr marL="0" indent="0" algn="l">
              <a:buNone/>
              <a:defRPr sz="1600" b="1">
                <a:solidFill>
                  <a:schemeClr val="bg1"/>
                </a:solidFill>
                <a:latin typeface="Arial Black"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Text Placeholder 4"/>
          <p:cNvSpPr>
            <a:spLocks noGrp="1"/>
          </p:cNvSpPr>
          <p:nvPr>
            <p:ph type="body" sz="quarter" idx="10" hasCustomPrompt="1"/>
          </p:nvPr>
        </p:nvSpPr>
        <p:spPr>
          <a:xfrm>
            <a:off x="2466975" y="2983842"/>
            <a:ext cx="6219825" cy="372312"/>
          </a:xfrm>
          <a:prstGeom prst="rect">
            <a:avLst/>
          </a:prstGeom>
        </p:spPr>
        <p:txBody>
          <a:bodyPr lIns="0" tIns="0" anchor="t" anchorCtr="0"/>
          <a:lstStyle>
            <a:lvl1pPr marL="0" indent="0">
              <a:buNone/>
              <a:defRPr sz="1400" baseline="0">
                <a:solidFill>
                  <a:schemeClr val="bg1"/>
                </a:solidFill>
              </a:defRPr>
            </a:lvl1pPr>
          </a:lstStyle>
          <a:p>
            <a:pPr lvl="0"/>
            <a:r>
              <a:rPr lang="en-US" dirty="0" smtClean="0"/>
              <a:t>Click to add Date</a:t>
            </a:r>
            <a:endParaRPr lang="en-US" dirty="0"/>
          </a:p>
        </p:txBody>
      </p:sp>
      <p:sp>
        <p:nvSpPr>
          <p:cNvPr id="21" name="Text Placeholder 20"/>
          <p:cNvSpPr>
            <a:spLocks noGrp="1"/>
          </p:cNvSpPr>
          <p:nvPr>
            <p:ph type="body" sz="quarter" idx="11" hasCustomPrompt="1"/>
          </p:nvPr>
        </p:nvSpPr>
        <p:spPr>
          <a:xfrm>
            <a:off x="2457450" y="3447355"/>
            <a:ext cx="6229350" cy="501650"/>
          </a:xfrm>
          <a:prstGeom prst="rect">
            <a:avLst/>
          </a:prstGeom>
        </p:spPr>
        <p:txBody>
          <a:bodyPr lIns="0" tIns="0"/>
          <a:lstStyle>
            <a:lvl1pPr marL="0" indent="0">
              <a:buNone/>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Speaker Name/Title</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12600" y="5061001"/>
            <a:ext cx="2654489" cy="87556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_Title (Caps)">
    <p:spTree>
      <p:nvGrpSpPr>
        <p:cNvPr id="1" name=""/>
        <p:cNvGrpSpPr/>
        <p:nvPr/>
      </p:nvGrpSpPr>
      <p:grpSpPr>
        <a:xfrm>
          <a:off x="0" y="0"/>
          <a:ext cx="0" cy="0"/>
          <a:chOff x="0" y="0"/>
          <a:chExt cx="0" cy="0"/>
        </a:xfrm>
      </p:grpSpPr>
      <p:sp>
        <p:nvSpPr>
          <p:cNvPr id="6" name="Title 6"/>
          <p:cNvSpPr>
            <a:spLocks noGrp="1"/>
          </p:cNvSpPr>
          <p:nvPr>
            <p:ph type="title"/>
          </p:nvPr>
        </p:nvSpPr>
        <p:spPr>
          <a:xfrm>
            <a:off x="1231900" y="1323977"/>
            <a:ext cx="7454900" cy="915986"/>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6362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8564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Tag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3916363"/>
          </a:xfrm>
          <a:prstGeom prst="rect">
            <a:avLst/>
          </a:prstGeom>
        </p:spPr>
        <p:txBody>
          <a:bodyPr lIns="0" tIns="0" bIns="0">
            <a:noAutofit/>
          </a:bodyPr>
          <a:lstStyle>
            <a:lvl1pPr marL="227013" indent="-227013">
              <a:spcBef>
                <a:spcPts val="1800"/>
              </a:spcBef>
              <a:buClr>
                <a:srgbClr val="417191"/>
              </a:buClr>
              <a:defRPr sz="2000">
                <a:latin typeface="Arial" pitchFamily="34" charset="0"/>
                <a:cs typeface="Arial" pitchFamily="34" charset="0"/>
              </a:defRPr>
            </a:lvl1pPr>
            <a:lvl2pPr marL="519113" indent="-292100">
              <a:spcBef>
                <a:spcPts val="800"/>
              </a:spcBef>
              <a:buClr>
                <a:srgbClr val="417191"/>
              </a:buClr>
              <a:defRPr sz="1800">
                <a:latin typeface="Arial" pitchFamily="34" charset="0"/>
                <a:cs typeface="Arial" pitchFamily="34" charset="0"/>
              </a:defRPr>
            </a:lvl2pPr>
            <a:lvl3pPr marL="801688" indent="-282575">
              <a:spcBef>
                <a:spcPts val="600"/>
              </a:spcBef>
              <a:buClr>
                <a:srgbClr val="417191"/>
              </a:buClr>
              <a:defRPr sz="1600">
                <a:latin typeface="Arial" pitchFamily="34" charset="0"/>
                <a:cs typeface="Arial" pitchFamily="34" charset="0"/>
              </a:defRPr>
            </a:lvl3pPr>
            <a:lvl4pPr marL="1084263" indent="-282575">
              <a:spcBef>
                <a:spcPts val="600"/>
              </a:spcBef>
              <a:buClr>
                <a:srgbClr val="417191"/>
              </a:buClr>
              <a:defRPr sz="1400">
                <a:latin typeface="Arial" pitchFamily="34" charset="0"/>
                <a:cs typeface="Arial" pitchFamily="34" charset="0"/>
              </a:defRPr>
            </a:lvl4pPr>
            <a:lvl5pPr marL="1376363" indent="-292100">
              <a:spcBef>
                <a:spcPts val="600"/>
              </a:spcBef>
              <a:buClr>
                <a:srgbClr val="417191"/>
              </a:buClr>
              <a:buFont typeface="Arial" pitchFamily="34" charset="0"/>
              <a:buChar char="&gt;"/>
              <a:defRPr sz="1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p:nvPr>
        </p:nvSpPr>
        <p:spPr>
          <a:xfrm>
            <a:off x="457200" y="1295400"/>
            <a:ext cx="8229600" cy="685800"/>
          </a:xfrm>
          <a:prstGeom prst="rect">
            <a:avLst/>
          </a:prstGeom>
        </p:spPr>
        <p:txBody>
          <a:bodyPr wrap="square" lIns="0" tIns="0">
            <a:noAutofit/>
          </a:bodyPr>
          <a:lstStyle>
            <a:lvl1pPr marL="0" indent="0" algn="l">
              <a:spcBef>
                <a:spcPts val="0"/>
              </a:spcBef>
              <a:buNone/>
              <a:defRPr sz="22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10" name="Slide Number Placeholder 5"/>
          <p:cNvSpPr>
            <a:spLocks noGrp="1"/>
          </p:cNvSpPr>
          <p:nvPr>
            <p:ph type="sldNum" sz="quarter" idx="12"/>
          </p:nvPr>
        </p:nvSpPr>
        <p:spPr>
          <a:xfrm>
            <a:off x="8382000" y="6551628"/>
            <a:ext cx="457200" cy="245097"/>
          </a:xfrm>
          <a:prstGeom prst="rect">
            <a:avLst/>
          </a:prstGeom>
        </p:spPr>
        <p:txBody>
          <a:bodyPr rIns="0"/>
          <a:lstStyle>
            <a:lvl1pPr algn="r">
              <a:defRPr sz="900">
                <a:solidFill>
                  <a:schemeClr val="tx1">
                    <a:lumMod val="50000"/>
                    <a:lumOff val="50000"/>
                  </a:schemeClr>
                </a:solidFill>
                <a:latin typeface="Arial" pitchFamily="34" charset="0"/>
                <a:cs typeface="Arial" pitchFamily="34" charset="0"/>
              </a:defRPr>
            </a:lvl1pPr>
          </a:lstStyle>
          <a:p>
            <a:fld id="{B577B0CA-740C-471E-8E5F-C22F8078A3C0}" type="slidenum">
              <a:rPr lang="en-US" smtClean="0"/>
              <a:pPr/>
              <a:t>‹#›</a:t>
            </a:fld>
            <a:endParaRPr lang="en-US" dirty="0"/>
          </a:p>
        </p:txBody>
      </p:sp>
      <p:sp>
        <p:nvSpPr>
          <p:cNvPr id="14" name="Title 1"/>
          <p:cNvSpPr>
            <a:spLocks noGrp="1"/>
          </p:cNvSpPr>
          <p:nvPr>
            <p:ph type="title"/>
          </p:nvPr>
        </p:nvSpPr>
        <p:spPr>
          <a:xfrm>
            <a:off x="457200" y="704850"/>
            <a:ext cx="8229600" cy="681182"/>
          </a:xfrm>
          <a:prstGeom prst="rect">
            <a:avLst/>
          </a:prstGeom>
        </p:spPr>
        <p:txBody>
          <a:bodyPr lIns="0" tIns="0">
            <a:noAutofit/>
          </a:bodyPr>
          <a:lstStyle>
            <a:lvl1pPr algn="l">
              <a:lnSpc>
                <a:spcPts val="3000"/>
              </a:lnSpc>
              <a:defRPr sz="3200" b="1">
                <a:solidFill>
                  <a:srgbClr val="0F4A77"/>
                </a:solidFill>
                <a:latin typeface="+mj-lt"/>
                <a:cs typeface="Arial" pitchFamily="34" charset="0"/>
              </a:defRPr>
            </a:lvl1pPr>
          </a:lstStyle>
          <a:p>
            <a:endParaRPr lang="en-US" dirty="0"/>
          </a:p>
        </p:txBody>
      </p:sp>
    </p:spTree>
    <p:extLst>
      <p:ext uri="{BB962C8B-B14F-4D97-AF65-F5344CB8AC3E}">
        <p14:creationId xmlns:p14="http://schemas.microsoft.com/office/powerpoint/2010/main" val="4240568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_Divider 1">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rgbClr val="D8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2"/>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11552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_Divider 2">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rgbClr val="F6E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6"/>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1113195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_Divider 3">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bg1"/>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6779140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_Divider 4">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4"/>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5740854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_Full Page Photo/Video">
    <p:spTree>
      <p:nvGrpSpPr>
        <p:cNvPr id="1" name=""/>
        <p:cNvGrpSpPr/>
        <p:nvPr/>
      </p:nvGrpSpPr>
      <p:grpSpPr>
        <a:xfrm>
          <a:off x="0" y="0"/>
          <a:ext cx="0" cy="0"/>
          <a:chOff x="0" y="0"/>
          <a:chExt cx="0" cy="0"/>
        </a:xfrm>
      </p:grpSpPr>
      <p:sp>
        <p:nvSpPr>
          <p:cNvPr id="3" name="Rectangle 2"/>
          <p:cNvSpPr/>
          <p:nvPr userDrawn="1"/>
        </p:nvSpPr>
        <p:spPr>
          <a:xfrm>
            <a:off x="0" y="942535"/>
            <a:ext cx="9144000" cy="591546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userDrawn="1"/>
        </p:nvSpPr>
        <p:spPr>
          <a:xfrm>
            <a:off x="1871003" y="3715601"/>
            <a:ext cx="5627077" cy="369332"/>
          </a:xfrm>
          <a:prstGeom prst="rect">
            <a:avLst/>
          </a:prstGeom>
          <a:noFill/>
        </p:spPr>
        <p:txBody>
          <a:bodyPr wrap="square" rtlCol="0">
            <a:spAutoFit/>
          </a:bodyPr>
          <a:lstStyle/>
          <a:p>
            <a:pPr algn="ctr"/>
            <a:r>
              <a:rPr lang="en-US" cap="all" baseline="0" dirty="0" smtClean="0">
                <a:solidFill>
                  <a:schemeClr val="bg1"/>
                </a:solidFill>
                <a:latin typeface="Arial" pitchFamily="34" charset="0"/>
                <a:cs typeface="Arial" pitchFamily="34" charset="0"/>
              </a:rPr>
              <a:t>FOR FULL PAGE PHOTO OR VIDEO</a:t>
            </a:r>
            <a:endParaRPr lang="en-US" cap="all" baseline="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11307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_Title">
    <p:spTree>
      <p:nvGrpSpPr>
        <p:cNvPr id="1" name=""/>
        <p:cNvGrpSpPr/>
        <p:nvPr/>
      </p:nvGrpSpPr>
      <p:grpSpPr>
        <a:xfrm>
          <a:off x="0" y="0"/>
          <a:ext cx="0" cy="0"/>
          <a:chOff x="0" y="0"/>
          <a:chExt cx="0" cy="0"/>
        </a:xfrm>
      </p:grpSpPr>
      <p:sp>
        <p:nvSpPr>
          <p:cNvPr id="10" name="Title 6"/>
          <p:cNvSpPr>
            <a:spLocks noGrp="1"/>
          </p:cNvSpPr>
          <p:nvPr>
            <p:ph type="title"/>
          </p:nvPr>
        </p:nvSpPr>
        <p:spPr>
          <a:xfrm>
            <a:off x="457200" y="1094502"/>
            <a:ext cx="8229600" cy="689848"/>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_Title and Tagline">
    <p:spTree>
      <p:nvGrpSpPr>
        <p:cNvPr id="1" name=""/>
        <p:cNvGrpSpPr/>
        <p:nvPr/>
      </p:nvGrpSpPr>
      <p:grpSpPr>
        <a:xfrm>
          <a:off x="0" y="0"/>
          <a:ext cx="0" cy="0"/>
          <a:chOff x="0" y="0"/>
          <a:chExt cx="0" cy="0"/>
        </a:xfrm>
      </p:grpSpPr>
      <p:sp>
        <p:nvSpPr>
          <p:cNvPr id="9" name="Content Placeholder 2"/>
          <p:cNvSpPr>
            <a:spLocks noGrp="1"/>
          </p:cNvSpPr>
          <p:nvPr>
            <p:ph idx="13"/>
          </p:nvPr>
        </p:nvSpPr>
        <p:spPr>
          <a:xfrm>
            <a:off x="457200" y="1557338"/>
            <a:ext cx="8229600" cy="457200"/>
          </a:xfrm>
          <a:prstGeom prst="rect">
            <a:avLst/>
          </a:prstGeom>
        </p:spPr>
        <p:txBody>
          <a:bodyPr wrap="square" lIns="0" tIns="0">
            <a:noAutofit/>
          </a:bodyPr>
          <a:lstStyle>
            <a:lvl1pPr marL="0" indent="0" algn="l">
              <a:lnSpc>
                <a:spcPct val="95000"/>
              </a:lnSpc>
              <a:spcBef>
                <a:spcPts val="0"/>
              </a:spcBef>
              <a:buNone/>
              <a:defRPr sz="18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4" name="Title 6"/>
          <p:cNvSpPr>
            <a:spLocks noGrp="1"/>
          </p:cNvSpPr>
          <p:nvPr>
            <p:ph type="title"/>
          </p:nvPr>
        </p:nvSpPr>
        <p:spPr>
          <a:xfrm>
            <a:off x="457200" y="1094502"/>
            <a:ext cx="8229600" cy="459661"/>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531966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_Title, Tagline and Content">
    <p:spTree>
      <p:nvGrpSpPr>
        <p:cNvPr id="1" name=""/>
        <p:cNvGrpSpPr/>
        <p:nvPr/>
      </p:nvGrpSpPr>
      <p:grpSpPr>
        <a:xfrm>
          <a:off x="0" y="0"/>
          <a:ext cx="0" cy="0"/>
          <a:chOff x="0" y="0"/>
          <a:chExt cx="0" cy="0"/>
        </a:xfrm>
      </p:grpSpPr>
      <p:sp>
        <p:nvSpPr>
          <p:cNvPr id="9" name="Content Placeholder 2"/>
          <p:cNvSpPr>
            <a:spLocks noGrp="1"/>
          </p:cNvSpPr>
          <p:nvPr>
            <p:ph idx="13"/>
          </p:nvPr>
        </p:nvSpPr>
        <p:spPr>
          <a:xfrm>
            <a:off x="457200" y="1557338"/>
            <a:ext cx="8229600" cy="457200"/>
          </a:xfrm>
          <a:prstGeom prst="rect">
            <a:avLst/>
          </a:prstGeom>
        </p:spPr>
        <p:txBody>
          <a:bodyPr wrap="square" lIns="0" tIns="0">
            <a:noAutofit/>
          </a:bodyPr>
          <a:lstStyle>
            <a:lvl1pPr marL="0" indent="0" algn="l">
              <a:lnSpc>
                <a:spcPct val="95000"/>
              </a:lnSpc>
              <a:spcBef>
                <a:spcPts val="0"/>
              </a:spcBef>
              <a:buNone/>
              <a:defRPr sz="18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8" name="Content Placeholder 8"/>
          <p:cNvSpPr>
            <a:spLocks noGrp="1"/>
          </p:cNvSpPr>
          <p:nvPr>
            <p:ph sz="quarter" idx="11"/>
          </p:nvPr>
        </p:nvSpPr>
        <p:spPr>
          <a:xfrm>
            <a:off x="457200" y="2014539"/>
            <a:ext cx="8229600" cy="4375150"/>
          </a:xfrm>
          <a:prstGeom prst="rect">
            <a:avLst/>
          </a:prstGeom>
        </p:spPr>
        <p:txBody>
          <a:bodyPr lIns="0" tIns="0"/>
          <a:lstStyle>
            <a:lvl1pPr>
              <a:spcBef>
                <a:spcPts val="1200"/>
              </a:spcBef>
              <a:spcAft>
                <a:spcPts val="0"/>
              </a:spcAft>
              <a:buClr>
                <a:schemeClr val="tx2">
                  <a:lumMod val="50000"/>
                </a:schemeClr>
              </a:buClr>
              <a:defRPr sz="1800"/>
            </a:lvl1pPr>
            <a:lvl2pPr>
              <a:spcBef>
                <a:spcPts val="600"/>
              </a:spcBef>
              <a:spcAft>
                <a:spcPts val="0"/>
              </a:spcAft>
              <a:buClr>
                <a:schemeClr val="tx2">
                  <a:lumMod val="50000"/>
                </a:schemeClr>
              </a:buClr>
              <a:defRPr sz="1600"/>
            </a:lvl2pPr>
            <a:lvl3pPr marL="682625" indent="-168275">
              <a:spcBef>
                <a:spcPts val="600"/>
              </a:spcBef>
              <a:spcAft>
                <a:spcPts val="300"/>
              </a:spcAft>
              <a:buClr>
                <a:schemeClr val="tx2">
                  <a:lumMod val="50000"/>
                </a:schemeClr>
              </a:buClr>
              <a:defRPr sz="14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Clr>
                <a:schemeClr val="tx2">
                  <a:lumMod val="50000"/>
                </a:schemeClr>
              </a:buClr>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6"/>
          <p:cNvSpPr>
            <a:spLocks noGrp="1"/>
          </p:cNvSpPr>
          <p:nvPr>
            <p:ph type="title"/>
          </p:nvPr>
        </p:nvSpPr>
        <p:spPr>
          <a:xfrm>
            <a:off x="457200" y="1094502"/>
            <a:ext cx="8229600" cy="459661"/>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_Title and Content">
    <p:spTree>
      <p:nvGrpSpPr>
        <p:cNvPr id="1" name=""/>
        <p:cNvGrpSpPr/>
        <p:nvPr/>
      </p:nvGrpSpPr>
      <p:grpSpPr>
        <a:xfrm>
          <a:off x="0" y="0"/>
          <a:ext cx="0" cy="0"/>
          <a:chOff x="0" y="0"/>
          <a:chExt cx="0" cy="0"/>
        </a:xfrm>
      </p:grpSpPr>
      <p:sp>
        <p:nvSpPr>
          <p:cNvPr id="9" name="Content Placeholder 8"/>
          <p:cNvSpPr>
            <a:spLocks noGrp="1"/>
          </p:cNvSpPr>
          <p:nvPr>
            <p:ph sz="quarter" idx="11"/>
          </p:nvPr>
        </p:nvSpPr>
        <p:spPr>
          <a:xfrm>
            <a:off x="457200" y="1784351"/>
            <a:ext cx="8229600" cy="4605338"/>
          </a:xfrm>
          <a:prstGeom prst="rect">
            <a:avLst/>
          </a:prstGeom>
        </p:spPr>
        <p:txBody>
          <a:bodyPr lIns="0" tIns="0"/>
          <a:lstStyle>
            <a:lvl1pPr>
              <a:spcBef>
                <a:spcPts val="1200"/>
              </a:spcBef>
              <a:spcAft>
                <a:spcPts val="0"/>
              </a:spcAft>
              <a:buClr>
                <a:schemeClr val="tx2">
                  <a:lumMod val="50000"/>
                </a:schemeClr>
              </a:buClr>
              <a:defRPr sz="1800"/>
            </a:lvl1pPr>
            <a:lvl2pPr>
              <a:spcBef>
                <a:spcPts val="600"/>
              </a:spcBef>
              <a:spcAft>
                <a:spcPts val="0"/>
              </a:spcAft>
              <a:buClr>
                <a:schemeClr val="tx2">
                  <a:lumMod val="50000"/>
                </a:schemeClr>
              </a:buClr>
              <a:defRPr sz="1600"/>
            </a:lvl2pPr>
            <a:lvl3pPr marL="682625" indent="-168275">
              <a:spcBef>
                <a:spcPts val="600"/>
              </a:spcBef>
              <a:spcAft>
                <a:spcPts val="300"/>
              </a:spcAft>
              <a:buClr>
                <a:schemeClr val="tx2">
                  <a:lumMod val="50000"/>
                </a:schemeClr>
              </a:buClr>
              <a:defRPr sz="14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Title 6"/>
          <p:cNvSpPr>
            <a:spLocks noGrp="1"/>
          </p:cNvSpPr>
          <p:nvPr>
            <p:ph type="title"/>
          </p:nvPr>
        </p:nvSpPr>
        <p:spPr>
          <a:xfrm>
            <a:off x="457200" y="1094502"/>
            <a:ext cx="8229600" cy="689848"/>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_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_Agenda">
    <p:spTree>
      <p:nvGrpSpPr>
        <p:cNvPr id="1" name=""/>
        <p:cNvGrpSpPr/>
        <p:nvPr/>
      </p:nvGrpSpPr>
      <p:grpSpPr>
        <a:xfrm>
          <a:off x="0" y="0"/>
          <a:ext cx="0" cy="0"/>
          <a:chOff x="0" y="0"/>
          <a:chExt cx="0" cy="0"/>
        </a:xfrm>
      </p:grpSpPr>
      <p:sp>
        <p:nvSpPr>
          <p:cNvPr id="11" name="Title 1"/>
          <p:cNvSpPr>
            <a:spLocks noGrp="1"/>
          </p:cNvSpPr>
          <p:nvPr>
            <p:ph type="title"/>
          </p:nvPr>
        </p:nvSpPr>
        <p:spPr>
          <a:xfrm flipH="1">
            <a:off x="1231900" y="3366767"/>
            <a:ext cx="2425700" cy="430887"/>
          </a:xfrm>
          <a:prstGeom prst="rect">
            <a:avLst/>
          </a:prstGeom>
        </p:spPr>
        <p:txBody>
          <a:bodyPr wrap="square" lIns="0" tIns="0" rIns="0" bIns="0" anchor="ctr" anchorCtr="0">
            <a:spAutoFit/>
          </a:bodyPr>
          <a:lstStyle>
            <a:lvl1pPr algn="l" defTabSz="914400" rtl="0" eaLnBrk="1" latinLnBrk="0" hangingPunct="1">
              <a:lnSpc>
                <a:spcPct val="100000"/>
              </a:lnSpc>
              <a:spcBef>
                <a:spcPct val="0"/>
              </a:spcBef>
              <a:buNone/>
              <a:defRPr lang="en-US" sz="2800" b="0" kern="1200" cap="all" baseline="0" dirty="0">
                <a:solidFill>
                  <a:srgbClr val="0F4A77"/>
                </a:solidFill>
                <a:latin typeface="Arial Black" pitchFamily="34" charset="0"/>
                <a:ea typeface="+mj-ea"/>
                <a:cs typeface="Arial" pitchFamily="34" charset="0"/>
              </a:defRPr>
            </a:lvl1pPr>
          </a:lstStyle>
          <a:p>
            <a:endParaRPr lang="en-US" dirty="0"/>
          </a:p>
        </p:txBody>
      </p:sp>
      <p:sp>
        <p:nvSpPr>
          <p:cNvPr id="6" name="Right Arrow 5"/>
          <p:cNvSpPr/>
          <p:nvPr userDrawn="1"/>
        </p:nvSpPr>
        <p:spPr>
          <a:xfrm>
            <a:off x="3315688" y="2037574"/>
            <a:ext cx="637344" cy="2984598"/>
          </a:xfrm>
          <a:prstGeom prst="rightArrow">
            <a:avLst>
              <a:gd name="adj1" fmla="val 0"/>
              <a:gd name="adj2" fmla="val 0"/>
            </a:avLst>
          </a:prstGeom>
          <a:ln w="952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Content Placeholder 8"/>
          <p:cNvSpPr>
            <a:spLocks noGrp="1"/>
          </p:cNvSpPr>
          <p:nvPr>
            <p:ph sz="quarter" idx="11"/>
          </p:nvPr>
        </p:nvSpPr>
        <p:spPr>
          <a:xfrm>
            <a:off x="4121834" y="2037574"/>
            <a:ext cx="4564965" cy="2984598"/>
          </a:xfrm>
          <a:prstGeom prst="rect">
            <a:avLst/>
          </a:prstGeom>
        </p:spPr>
        <p:txBody>
          <a:bodyPr lIns="0" tIns="0" anchor="ctr" anchorCtr="0"/>
          <a:lstStyle>
            <a:lvl1pPr>
              <a:spcBef>
                <a:spcPts val="1800"/>
              </a:spcBef>
              <a:spcAft>
                <a:spcPts val="0"/>
              </a:spcAft>
              <a:buClr>
                <a:schemeClr val="tx2">
                  <a:lumMod val="50000"/>
                </a:schemeClr>
              </a:buClr>
              <a:defRPr sz="2000"/>
            </a:lvl1pPr>
            <a:lvl2pPr marL="461963" indent="-233363">
              <a:spcBef>
                <a:spcPts val="600"/>
              </a:spcBef>
              <a:spcAft>
                <a:spcPts val="0"/>
              </a:spcAft>
              <a:buClr>
                <a:schemeClr val="tx2">
                  <a:lumMod val="50000"/>
                </a:schemeClr>
              </a:buClr>
              <a:defRPr sz="1800"/>
            </a:lvl2pPr>
            <a:lvl3pPr marL="682625" indent="-220663">
              <a:spcBef>
                <a:spcPts val="600"/>
              </a:spcBef>
              <a:spcAft>
                <a:spcPts val="300"/>
              </a:spcAft>
              <a:buClr>
                <a:schemeClr val="tx2">
                  <a:lumMod val="50000"/>
                </a:schemeClr>
              </a:buClr>
              <a:defRPr sz="1600"/>
            </a:lvl3pPr>
            <a:lvl4pPr marL="914400" indent="-231775">
              <a:spcBef>
                <a:spcPts val="300"/>
              </a:spcBef>
              <a:spcAft>
                <a:spcPts val="0"/>
              </a:spcAft>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546540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_Title (Caps) and Content">
    <p:spTree>
      <p:nvGrpSpPr>
        <p:cNvPr id="1" name=""/>
        <p:cNvGrpSpPr/>
        <p:nvPr/>
      </p:nvGrpSpPr>
      <p:grpSpPr>
        <a:xfrm>
          <a:off x="0" y="0"/>
          <a:ext cx="0" cy="0"/>
          <a:chOff x="0" y="0"/>
          <a:chExt cx="0" cy="0"/>
        </a:xfrm>
      </p:grpSpPr>
      <p:sp>
        <p:nvSpPr>
          <p:cNvPr id="9" name="Content Placeholder 8"/>
          <p:cNvSpPr>
            <a:spLocks noGrp="1"/>
          </p:cNvSpPr>
          <p:nvPr>
            <p:ph sz="quarter" idx="11"/>
          </p:nvPr>
        </p:nvSpPr>
        <p:spPr>
          <a:xfrm>
            <a:off x="1231900" y="2465387"/>
            <a:ext cx="7454900" cy="3924301"/>
          </a:xfrm>
          <a:prstGeom prst="rect">
            <a:avLst/>
          </a:prstGeom>
        </p:spPr>
        <p:txBody>
          <a:bodyPr lIns="0" tIns="0"/>
          <a:lstStyle>
            <a:lvl1pPr>
              <a:spcBef>
                <a:spcPts val="1800"/>
              </a:spcBef>
              <a:spcAft>
                <a:spcPts val="0"/>
              </a:spcAft>
              <a:buClr>
                <a:schemeClr val="tx2">
                  <a:lumMod val="50000"/>
                </a:schemeClr>
              </a:buClr>
              <a:defRPr sz="2000"/>
            </a:lvl1pPr>
            <a:lvl2pPr>
              <a:spcBef>
                <a:spcPts val="600"/>
              </a:spcBef>
              <a:spcAft>
                <a:spcPts val="0"/>
              </a:spcAft>
              <a:buClr>
                <a:schemeClr val="tx2">
                  <a:lumMod val="50000"/>
                </a:schemeClr>
              </a:buClr>
              <a:defRPr sz="1800"/>
            </a:lvl2pPr>
            <a:lvl3pPr marL="682625" indent="-168275">
              <a:spcBef>
                <a:spcPts val="600"/>
              </a:spcBef>
              <a:spcAft>
                <a:spcPts val="300"/>
              </a:spcAft>
              <a:buClr>
                <a:schemeClr val="tx2">
                  <a:lumMod val="50000"/>
                </a:schemeClr>
              </a:buClr>
              <a:defRPr/>
            </a:lvl3pPr>
            <a:lvl4pPr marL="914400" indent="-231775">
              <a:spcBef>
                <a:spcPts val="300"/>
              </a:spcBef>
              <a:spcAft>
                <a:spcPts val="0"/>
              </a:spcAft>
              <a:defRPr/>
            </a:lvl4pPr>
            <a:lvl5pPr marL="1146175" indent="-231775">
              <a:spcBef>
                <a:spcPts val="300"/>
              </a:spcBef>
              <a:spcAft>
                <a:spcPts val="0"/>
              </a:spcAft>
              <a:buFont typeface="Arial" pitchFamily="34" charset="0"/>
              <a:buChar char="&gt;"/>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Title 6"/>
          <p:cNvSpPr>
            <a:spLocks noGrp="1"/>
          </p:cNvSpPr>
          <p:nvPr>
            <p:ph type="title"/>
          </p:nvPr>
        </p:nvSpPr>
        <p:spPr>
          <a:xfrm>
            <a:off x="1231900" y="1322388"/>
            <a:ext cx="7454900" cy="917575"/>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741368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_Title (Caps) and Column Content">
    <p:spTree>
      <p:nvGrpSpPr>
        <p:cNvPr id="1" name=""/>
        <p:cNvGrpSpPr/>
        <p:nvPr/>
      </p:nvGrpSpPr>
      <p:grpSpPr>
        <a:xfrm>
          <a:off x="0" y="0"/>
          <a:ext cx="0" cy="0"/>
          <a:chOff x="0" y="0"/>
          <a:chExt cx="0" cy="0"/>
        </a:xfrm>
      </p:grpSpPr>
      <p:sp>
        <p:nvSpPr>
          <p:cNvPr id="6" name="Title 6"/>
          <p:cNvSpPr>
            <a:spLocks noGrp="1"/>
          </p:cNvSpPr>
          <p:nvPr>
            <p:ph type="title"/>
          </p:nvPr>
        </p:nvSpPr>
        <p:spPr>
          <a:xfrm>
            <a:off x="1231900" y="1323975"/>
            <a:ext cx="7454900" cy="901603"/>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
        <p:nvSpPr>
          <p:cNvPr id="4" name="Content Placeholder 8"/>
          <p:cNvSpPr>
            <a:spLocks noGrp="1"/>
          </p:cNvSpPr>
          <p:nvPr>
            <p:ph sz="quarter" idx="11"/>
          </p:nvPr>
        </p:nvSpPr>
        <p:spPr>
          <a:xfrm>
            <a:off x="5022167" y="2465387"/>
            <a:ext cx="3411415" cy="3924301"/>
          </a:xfrm>
          <a:prstGeom prst="rect">
            <a:avLst/>
          </a:prstGeom>
        </p:spPr>
        <p:txBody>
          <a:bodyPr lIns="0" tIns="0"/>
          <a:lstStyle>
            <a:lvl1pPr>
              <a:spcBef>
                <a:spcPts val="1200"/>
              </a:spcBef>
              <a:spcAft>
                <a:spcPts val="0"/>
              </a:spcAft>
              <a:buClr>
                <a:schemeClr val="tx2">
                  <a:lumMod val="50000"/>
                </a:schemeClr>
              </a:buClr>
              <a:defRPr sz="2000"/>
            </a:lvl1pPr>
            <a:lvl2pPr marL="461963" indent="-233363">
              <a:spcBef>
                <a:spcPts val="600"/>
              </a:spcBef>
              <a:spcAft>
                <a:spcPts val="0"/>
              </a:spcAft>
              <a:buClr>
                <a:schemeClr val="tx2">
                  <a:lumMod val="50000"/>
                </a:schemeClr>
              </a:buClr>
              <a:defRPr sz="1800"/>
            </a:lvl2pPr>
            <a:lvl3pPr marL="682625" indent="-168275">
              <a:spcBef>
                <a:spcPts val="600"/>
              </a:spcBef>
              <a:spcAft>
                <a:spcPts val="300"/>
              </a:spcAft>
              <a:buClr>
                <a:schemeClr val="tx2">
                  <a:lumMod val="50000"/>
                </a:schemeClr>
              </a:buClr>
              <a:defRPr sz="1600"/>
            </a:lvl3pPr>
            <a:lvl4pPr marL="682625" indent="0">
              <a:spcBef>
                <a:spcPts val="300"/>
              </a:spcBef>
              <a:spcAft>
                <a:spcPts val="0"/>
              </a:spcAft>
              <a:buClr>
                <a:schemeClr val="tx2">
                  <a:lumMod val="50000"/>
                </a:schemeClr>
              </a:buClr>
              <a:buNone/>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Content Placeholder 8"/>
          <p:cNvSpPr>
            <a:spLocks noGrp="1"/>
          </p:cNvSpPr>
          <p:nvPr>
            <p:ph sz="quarter" idx="14"/>
          </p:nvPr>
        </p:nvSpPr>
        <p:spPr>
          <a:xfrm>
            <a:off x="1231900" y="2465387"/>
            <a:ext cx="3466709" cy="3924301"/>
          </a:xfrm>
          <a:prstGeom prst="rect">
            <a:avLst/>
          </a:prstGeom>
        </p:spPr>
        <p:txBody>
          <a:bodyPr lIns="0" tIns="0"/>
          <a:lstStyle>
            <a:lvl1pPr>
              <a:spcBef>
                <a:spcPts val="1200"/>
              </a:spcBef>
              <a:spcAft>
                <a:spcPts val="0"/>
              </a:spcAft>
              <a:buClr>
                <a:schemeClr val="tx2">
                  <a:lumMod val="50000"/>
                </a:schemeClr>
              </a:buClr>
              <a:defRPr sz="2000"/>
            </a:lvl1pPr>
            <a:lvl2pPr marL="461963" indent="-233363">
              <a:spcBef>
                <a:spcPts val="600"/>
              </a:spcBef>
              <a:spcAft>
                <a:spcPts val="0"/>
              </a:spcAft>
              <a:defRPr sz="1800"/>
            </a:lvl2pPr>
            <a:lvl3pPr marL="682625" indent="-168275">
              <a:spcBef>
                <a:spcPts val="600"/>
              </a:spcBef>
              <a:spcAft>
                <a:spcPts val="300"/>
              </a:spcAft>
              <a:buClr>
                <a:schemeClr val="tx2">
                  <a:lumMod val="50000"/>
                </a:schemeClr>
              </a:buClr>
              <a:defRPr sz="16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87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1.emf"/><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 name="Rectangle 30"/>
          <p:cNvSpPr/>
          <p:nvPr userDrawn="1"/>
        </p:nvSpPr>
        <p:spPr>
          <a:xfrm>
            <a:off x="0" y="-1338"/>
            <a:ext cx="9144000" cy="774451"/>
          </a:xfrm>
          <a:prstGeom prst="rect">
            <a:avLst/>
          </a:prstGeom>
          <a:solidFill>
            <a:srgbClr val="D3E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userDrawn="1"/>
        </p:nvSpPr>
        <p:spPr>
          <a:xfrm>
            <a:off x="7640096" y="499408"/>
            <a:ext cx="1143000" cy="215444"/>
          </a:xfrm>
          <a:prstGeom prst="rect">
            <a:avLst/>
          </a:prstGeom>
          <a:noFill/>
        </p:spPr>
        <p:txBody>
          <a:bodyPr wrap="square" rtlCol="0">
            <a:spAutoFit/>
          </a:bodyPr>
          <a:lstStyle/>
          <a:p>
            <a:pPr algn="r"/>
            <a:fld id="{19B0A550-43EE-42EC-A0D4-E615CC8B1D5A}" type="slidenum">
              <a:rPr lang="en-US" sz="800" smtClean="0">
                <a:latin typeface="Arial Narrow" pitchFamily="34" charset="0"/>
              </a:rPr>
              <a:pPr algn="r"/>
              <a:t>‹#›</a:t>
            </a:fld>
            <a:endParaRPr lang="en-US" sz="800" dirty="0">
              <a:latin typeface="Arial Narrow" pitchFamily="34" charset="0"/>
            </a:endParaRPr>
          </a:p>
        </p:txBody>
      </p:sp>
      <p:pic>
        <p:nvPicPr>
          <p:cNvPr id="3" name="Picture 2"/>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0" y="312008"/>
            <a:ext cx="1846800" cy="35041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71" r:id="rId2"/>
    <p:sldLayoutId id="2147483704" r:id="rId3"/>
    <p:sldLayoutId id="2147483660" r:id="rId4"/>
    <p:sldLayoutId id="2147483650" r:id="rId5"/>
    <p:sldLayoutId id="2147483674" r:id="rId6"/>
    <p:sldLayoutId id="2147483698" r:id="rId7"/>
    <p:sldLayoutId id="2147483675" r:id="rId8"/>
    <p:sldLayoutId id="2147483696" r:id="rId9"/>
    <p:sldLayoutId id="2147483695" r:id="rId10"/>
    <p:sldLayoutId id="2147483697" r:id="rId11"/>
    <p:sldLayoutId id="2147483706" r:id="rId12"/>
  </p:sldLayoutIdLst>
  <p:hf sldNum="0" hdr="0" ftr="0" dt="0"/>
  <p:txStyles>
    <p:titleStyle>
      <a:lvl1pPr algn="l" defTabSz="914400" rtl="0" eaLnBrk="1" latinLnBrk="0" hangingPunct="1">
        <a:spcBef>
          <a:spcPct val="0"/>
        </a:spcBef>
        <a:buNone/>
        <a:defRPr lang="en-US" sz="2800" b="1" kern="1200" dirty="0" smtClean="0">
          <a:solidFill>
            <a:srgbClr val="0F4A77"/>
          </a:solidFill>
          <a:latin typeface="+mj-lt"/>
          <a:ea typeface="+mj-ea"/>
          <a:cs typeface="Arial" pitchFamily="34" charset="0"/>
        </a:defRPr>
      </a:lvl1pPr>
    </p:titleStyle>
    <p:bodyStyle>
      <a:lvl1pPr marL="228600" indent="-228600" algn="l" defTabSz="914400" rtl="0" eaLnBrk="1" latinLnBrk="0" hangingPunct="1">
        <a:spcBef>
          <a:spcPct val="20000"/>
        </a:spcBef>
        <a:buClr>
          <a:srgbClr val="417191"/>
        </a:buClr>
        <a:buFont typeface="Arial" pitchFamily="34" charset="0"/>
        <a:buChar char="•"/>
        <a:defRPr sz="1800" kern="1200">
          <a:solidFill>
            <a:schemeClr val="tx1"/>
          </a:solidFill>
          <a:latin typeface="Arial" pitchFamily="34" charset="0"/>
          <a:ea typeface="+mn-ea"/>
          <a:cs typeface="Arial" pitchFamily="34" charset="0"/>
        </a:defRPr>
      </a:lvl1pPr>
      <a:lvl2pPr marL="51435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2pPr>
      <a:lvl3pPr marL="80010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3pPr>
      <a:lvl4pPr marL="114300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4pPr>
      <a:lvl5pPr marL="142875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userDrawn="1"/>
        </p:nvSpPr>
        <p:spPr>
          <a:xfrm>
            <a:off x="7640096" y="499408"/>
            <a:ext cx="1143000" cy="215444"/>
          </a:xfrm>
          <a:prstGeom prst="rect">
            <a:avLst/>
          </a:prstGeom>
          <a:noFill/>
        </p:spPr>
        <p:txBody>
          <a:bodyPr wrap="square" rtlCol="0">
            <a:spAutoFit/>
          </a:bodyPr>
          <a:lstStyle/>
          <a:p>
            <a:pPr algn="r"/>
            <a:fld id="{19B0A550-43EE-42EC-A0D4-E615CC8B1D5A}" type="slidenum">
              <a:rPr lang="en-US" sz="800" smtClean="0">
                <a:latin typeface="Arial Narrow" pitchFamily="34" charset="0"/>
              </a:rPr>
              <a:pPr algn="r"/>
              <a:t>‹#›</a:t>
            </a:fld>
            <a:endParaRPr lang="en-US" sz="800" dirty="0">
              <a:latin typeface="Arial Narrow" pitchFamily="34" charset="0"/>
            </a:endParaRPr>
          </a:p>
        </p:txBody>
      </p:sp>
      <p:pic>
        <p:nvPicPr>
          <p:cNvPr id="8" name="Pictur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57200" y="312008"/>
            <a:ext cx="1846800" cy="350419"/>
          </a:xfrm>
          <a:prstGeom prst="rect">
            <a:avLst/>
          </a:prstGeom>
        </p:spPr>
      </p:pic>
    </p:spTree>
    <p:extLst>
      <p:ext uri="{BB962C8B-B14F-4D97-AF65-F5344CB8AC3E}">
        <p14:creationId xmlns:p14="http://schemas.microsoft.com/office/powerpoint/2010/main" val="853592925"/>
      </p:ext>
    </p:extLst>
  </p:cSld>
  <p:clrMap bg1="lt1" tx1="dk1" bg2="lt2" tx2="dk2" accent1="accent1" accent2="accent2" accent3="accent3" accent4="accent4" accent5="accent5" accent6="accent6" hlink="hlink" folHlink="folHlink"/>
  <p:sldLayoutIdLst>
    <p:sldLayoutId id="2147483681" r:id="rId1"/>
    <p:sldLayoutId id="2147483692" r:id="rId2"/>
    <p:sldLayoutId id="2147483693" r:id="rId3"/>
    <p:sldLayoutId id="2147483694" r:id="rId4"/>
    <p:sldLayoutId id="2147483691"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hyperlink" Target="http://blueweb.bcbs.com/"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hyperlink" Target="http://bluewebportal.bcbs.com/article?id=3016117" TargetMode="External"/><Relationship Id="rId5" Type="http://schemas.openxmlformats.org/officeDocument/2006/relationships/hyperlink" Target="http://bluewebportal.bcbs.com/article?id=3049557" TargetMode="External"/><Relationship Id="rId4" Type="http://schemas.openxmlformats.org/officeDocument/2006/relationships/hyperlink" Target="http://bluewebportal.bcbs.com/programs/bluecard/tools-and-references/-/asset_publisher/n8qQcPAtC7eT/content/inter-plan-programs-manua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73"/>
          <p:cNvSpPr>
            <a:spLocks noGrp="1"/>
          </p:cNvSpPr>
          <p:nvPr>
            <p:ph type="ctrTitle"/>
          </p:nvPr>
        </p:nvSpPr>
        <p:spPr/>
        <p:txBody>
          <a:bodyPr>
            <a:normAutofit fontScale="90000"/>
          </a:bodyPr>
          <a:lstStyle/>
          <a:p>
            <a:pPr lvl="0"/>
            <a:r>
              <a:rPr lang="en-US" dirty="0" smtClean="0"/>
              <a:t>Provider and </a:t>
            </a:r>
            <a:r>
              <a:rPr lang="en-US" strike="sngStrike" dirty="0" smtClean="0"/>
              <a:t/>
            </a:r>
            <a:br>
              <a:rPr lang="en-US" strike="sngStrike" dirty="0" smtClean="0"/>
            </a:br>
            <a:r>
              <a:rPr lang="en-US" dirty="0" smtClean="0"/>
              <a:t>Plan-to-Plan Servicing Requirements</a:t>
            </a:r>
            <a:endParaRPr lang="en-US" dirty="0"/>
          </a:p>
        </p:txBody>
      </p:sp>
      <p:sp>
        <p:nvSpPr>
          <p:cNvPr id="83971" name="Rectangle 3"/>
          <p:cNvSpPr>
            <a:spLocks noGrp="1" noChangeArrowheads="1"/>
          </p:cNvSpPr>
          <p:nvPr>
            <p:ph type="subTitle" idx="1"/>
          </p:nvPr>
        </p:nvSpPr>
        <p:spPr/>
        <p:txBody>
          <a:bodyPr/>
          <a:lstStyle/>
          <a:p>
            <a:r>
              <a:rPr lang="en-US" dirty="0" smtClean="0"/>
              <a:t>Lesson 7</a:t>
            </a:r>
          </a:p>
        </p:txBody>
      </p:sp>
      <p:sp>
        <p:nvSpPr>
          <p:cNvPr id="9" name="Text Placeholder 8"/>
          <p:cNvSpPr>
            <a:spLocks noGrp="1"/>
          </p:cNvSpPr>
          <p:nvPr>
            <p:ph type="body" sz="quarter" idx="10"/>
          </p:nvPr>
        </p:nvSpPr>
        <p:spPr/>
        <p:txBody>
          <a:bodyPr/>
          <a:lstStyle/>
          <a:p>
            <a:r>
              <a:rPr lang="en-US" dirty="0" smtClean="0"/>
              <a:t>Inter-Plan Programs Training Modules</a:t>
            </a:r>
            <a:endParaRPr lang="en-US" dirty="0"/>
          </a:p>
        </p:txBody>
      </p:sp>
      <p:sp>
        <p:nvSpPr>
          <p:cNvPr id="10" name="Text Placeholder 9"/>
          <p:cNvSpPr>
            <a:spLocks noGrp="1"/>
          </p:cNvSpPr>
          <p:nvPr>
            <p:ph type="body" sz="quarter" idx="11"/>
          </p:nvPr>
        </p:nvSpPr>
        <p:spPr/>
        <p:txBody>
          <a:bodyPr/>
          <a:lstStyle/>
          <a:p>
            <a:r>
              <a:rPr lang="en-US" dirty="0" smtClean="0"/>
              <a:t>Confidential-For Plan Use Only</a:t>
            </a:r>
            <a:endParaRPr lang="en-US" dirty="0"/>
          </a:p>
        </p:txBody>
      </p:sp>
    </p:spTree>
    <p:extLst>
      <p:ext uri="{BB962C8B-B14F-4D97-AF65-F5344CB8AC3E}">
        <p14:creationId xmlns:p14="http://schemas.microsoft.com/office/powerpoint/2010/main" val="839093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1"/>
          <p:cNvSpPr>
            <a:spLocks noGrp="1" noChangeArrowheads="1"/>
          </p:cNvSpPr>
          <p:nvPr>
            <p:ph type="title"/>
          </p:nvPr>
        </p:nvSpPr>
        <p:spPr>
          <a:xfrm>
            <a:off x="538495" y="844046"/>
            <a:ext cx="8229600" cy="681182"/>
          </a:xfrm>
        </p:spPr>
        <p:txBody>
          <a:bodyPr/>
          <a:lstStyle/>
          <a:p>
            <a:r>
              <a:rPr lang="en-US" sz="2400" dirty="0" smtClean="0">
                <a:effectLst/>
              </a:rPr>
              <a:t>Provider Servicing Requirements</a:t>
            </a:r>
            <a:br>
              <a:rPr lang="en-US" sz="2400" dirty="0" smtClean="0">
                <a:effectLst/>
              </a:rPr>
            </a:br>
            <a:r>
              <a:rPr lang="en-US" sz="1800" b="0" i="1" dirty="0" smtClean="0">
                <a:effectLst/>
              </a:rPr>
              <a:t>Issue Resolution </a:t>
            </a:r>
            <a:r>
              <a:rPr lang="en-US" sz="1800" b="0" i="1" dirty="0" smtClean="0"/>
              <a:t>– Par/Host Plan Responsibilities</a:t>
            </a:r>
            <a:endParaRPr lang="en-US" sz="1800" b="0" i="1" dirty="0" smtClean="0">
              <a:effectLst/>
            </a:endParaRPr>
          </a:p>
        </p:txBody>
      </p:sp>
      <p:sp>
        <p:nvSpPr>
          <p:cNvPr id="9" name="Rectangle 8"/>
          <p:cNvSpPr/>
          <p:nvPr/>
        </p:nvSpPr>
        <p:spPr>
          <a:xfrm>
            <a:off x="546735" y="1782763"/>
            <a:ext cx="8132323" cy="836585"/>
          </a:xfrm>
          <a:prstGeom prst="rect">
            <a:avLst/>
          </a:prstGeom>
          <a:solidFill>
            <a:schemeClr val="bg1"/>
          </a:solidFill>
          <a:ln w="28575">
            <a:solidFill>
              <a:srgbClr val="006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50000"/>
                </a:schemeClr>
              </a:solidFill>
            </a:endParaRPr>
          </a:p>
        </p:txBody>
      </p:sp>
      <p:sp>
        <p:nvSpPr>
          <p:cNvPr id="10" name="Rectangle 9"/>
          <p:cNvSpPr/>
          <p:nvPr/>
        </p:nvSpPr>
        <p:spPr>
          <a:xfrm>
            <a:off x="646811" y="1959745"/>
            <a:ext cx="8023860" cy="590931"/>
          </a:xfrm>
          <a:prstGeom prst="rect">
            <a:avLst/>
          </a:prstGeom>
        </p:spPr>
        <p:txBody>
          <a:bodyPr wrap="square">
            <a:spAutoFit/>
          </a:bodyPr>
          <a:lstStyle/>
          <a:p>
            <a:pPr algn="ctr" eaLnBrk="0" hangingPunct="0">
              <a:lnSpc>
                <a:spcPct val="90000"/>
              </a:lnSpc>
              <a:spcBef>
                <a:spcPct val="50000"/>
              </a:spcBef>
            </a:pPr>
            <a:r>
              <a:rPr lang="en-US" b="1" dirty="0">
                <a:solidFill>
                  <a:schemeClr val="bg2">
                    <a:lumMod val="50000"/>
                  </a:schemeClr>
                </a:solidFill>
              </a:rPr>
              <a:t>Do you </a:t>
            </a:r>
            <a:r>
              <a:rPr lang="en-US" b="1" dirty="0" smtClean="0">
                <a:solidFill>
                  <a:schemeClr val="bg2">
                    <a:lumMod val="50000"/>
                  </a:schemeClr>
                </a:solidFill>
              </a:rPr>
              <a:t>assist directly or indirectly, in resolving provider claims inquiries?  If so, these requirements apply to you: </a:t>
            </a:r>
            <a:endParaRPr lang="en-US" b="1" dirty="0">
              <a:solidFill>
                <a:schemeClr val="bg2">
                  <a:lumMod val="50000"/>
                </a:schemeClr>
              </a:solidFill>
            </a:endParaRPr>
          </a:p>
        </p:txBody>
      </p:sp>
      <p:pic>
        <p:nvPicPr>
          <p:cNvPr id="11" name="Picture 4" descr="C:\Users\PJ07910\AppData\Local\Microsoft\Windows\Temporary Internet Files\Content.IE5\M0GH0WSE\letterQ[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387" y="1965072"/>
            <a:ext cx="481013" cy="48101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64183" y="2730778"/>
            <a:ext cx="8116315" cy="4031873"/>
          </a:xfrm>
          <a:prstGeom prst="rect">
            <a:avLst/>
          </a:prstGeom>
        </p:spPr>
        <p:txBody>
          <a:bodyPr wrap="square">
            <a:spAutoFit/>
          </a:bodyPr>
          <a:lstStyle/>
          <a:p>
            <a:pPr marL="285750" indent="-285750">
              <a:buClr>
                <a:schemeClr val="accent2"/>
              </a:buClr>
              <a:buFont typeface="Arial" panose="020B0604020202020204" pitchFamily="34" charset="0"/>
              <a:buChar char="•"/>
              <a:defRPr/>
            </a:pPr>
            <a:r>
              <a:rPr lang="en-US" sz="1600" dirty="0"/>
              <a:t>If follow-up with the Control/Home Plan is needed, a </a:t>
            </a:r>
            <a:r>
              <a:rPr lang="en-US" sz="1600" dirty="0" err="1"/>
              <a:t>BlueSquared</a:t>
            </a:r>
            <a:r>
              <a:rPr lang="en-US" sz="1600" dirty="0"/>
              <a:t> General Inquiry should be sent. If no response within ten days or no resolution after two related General Inquiries, the Par/Host Plan must call the Control/Home Plan or follow its internal escalation process. </a:t>
            </a:r>
          </a:p>
          <a:p>
            <a:pPr>
              <a:buClr>
                <a:schemeClr val="accent2"/>
              </a:buClr>
              <a:defRPr/>
            </a:pPr>
            <a:endParaRPr lang="en-US" sz="1600" dirty="0"/>
          </a:p>
          <a:p>
            <a:pPr marL="285750" indent="-285750">
              <a:buClr>
                <a:schemeClr val="accent2"/>
              </a:buClr>
              <a:buFont typeface="Arial" panose="020B0604020202020204" pitchFamily="34" charset="0"/>
              <a:buChar char="•"/>
              <a:defRPr/>
            </a:pPr>
            <a:r>
              <a:rPr lang="en-US" sz="1600" dirty="0"/>
              <a:t>If an issue requires further research and cannot be resolved within one contact, Par/Host and Control/Home Plan staff must agree upon a timeframe for follow-up and resolution. </a:t>
            </a:r>
          </a:p>
          <a:p>
            <a:pPr>
              <a:buClr>
                <a:schemeClr val="accent2"/>
              </a:buClr>
              <a:defRPr/>
            </a:pPr>
            <a:endParaRPr lang="en-US" sz="1600" dirty="0"/>
          </a:p>
          <a:p>
            <a:pPr marL="285750" indent="-285750">
              <a:buClr>
                <a:schemeClr val="accent2"/>
              </a:buClr>
              <a:buFont typeface="Arial" panose="020B0604020202020204" pitchFamily="34" charset="0"/>
              <a:buChar char="•"/>
              <a:defRPr/>
            </a:pPr>
            <a:r>
              <a:rPr lang="en-US" sz="1600" dirty="0"/>
              <a:t>Par/Host Plans must not close provider inquiries in their systems until the issue is resolved, i.e. until the claim is finalized.</a:t>
            </a:r>
          </a:p>
          <a:p>
            <a:pPr>
              <a:buClr>
                <a:schemeClr val="accent2"/>
              </a:buClr>
              <a:defRPr/>
            </a:pPr>
            <a:endParaRPr lang="en-US" sz="1600" dirty="0"/>
          </a:p>
          <a:p>
            <a:pPr marL="285750" indent="-285750">
              <a:buClr>
                <a:schemeClr val="accent2"/>
              </a:buClr>
              <a:buFont typeface="Arial" panose="020B0604020202020204" pitchFamily="34" charset="0"/>
              <a:buChar char="•"/>
              <a:defRPr/>
            </a:pPr>
            <a:r>
              <a:rPr lang="en-US" sz="1600" dirty="0"/>
              <a:t>Par/Host Plans must contact providers to provide information regarding the final resolution for </a:t>
            </a:r>
            <a:r>
              <a:rPr lang="en-US" sz="1600" dirty="0" smtClean="0"/>
              <a:t>inquiries </a:t>
            </a:r>
            <a:r>
              <a:rPr lang="en-US" sz="1600" dirty="0"/>
              <a:t>that are not resolved on first contact. For example they may call the provider back, e-mail the provider, send a letter or use a remittance advice as a claim explanation. </a:t>
            </a:r>
          </a:p>
        </p:txBody>
      </p:sp>
    </p:spTree>
    <p:extLst>
      <p:ext uri="{BB962C8B-B14F-4D97-AF65-F5344CB8AC3E}">
        <p14:creationId xmlns:p14="http://schemas.microsoft.com/office/powerpoint/2010/main" val="76317405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21"/>
          <p:cNvSpPr>
            <a:spLocks noGrp="1" noChangeArrowheads="1"/>
          </p:cNvSpPr>
          <p:nvPr>
            <p:ph type="title"/>
          </p:nvPr>
        </p:nvSpPr>
        <p:spPr>
          <a:xfrm>
            <a:off x="549257" y="804002"/>
            <a:ext cx="8229600" cy="681182"/>
          </a:xfrm>
        </p:spPr>
        <p:txBody>
          <a:bodyPr/>
          <a:lstStyle/>
          <a:p>
            <a:r>
              <a:rPr lang="en-US" sz="2400" dirty="0" smtClean="0">
                <a:effectLst/>
              </a:rPr>
              <a:t>Provider Servicing Requirements</a:t>
            </a:r>
            <a:br>
              <a:rPr lang="en-US" sz="2400" dirty="0" smtClean="0">
                <a:effectLst/>
              </a:rPr>
            </a:br>
            <a:r>
              <a:rPr lang="en-US" sz="1800" b="0" i="1" dirty="0"/>
              <a:t>Issue Resolution – </a:t>
            </a:r>
            <a:r>
              <a:rPr lang="en-US" sz="1800" b="0" i="1" dirty="0" smtClean="0">
                <a:effectLst/>
              </a:rPr>
              <a:t>Control/Home Plan Responsibilities </a:t>
            </a:r>
          </a:p>
        </p:txBody>
      </p:sp>
      <p:sp>
        <p:nvSpPr>
          <p:cNvPr id="51207" name="Text Box 11"/>
          <p:cNvSpPr txBox="1">
            <a:spLocks noChangeArrowheads="1"/>
          </p:cNvSpPr>
          <p:nvPr/>
        </p:nvSpPr>
        <p:spPr bwMode="auto">
          <a:xfrm>
            <a:off x="870726" y="5561313"/>
            <a:ext cx="7586663" cy="320675"/>
          </a:xfrm>
          <a:prstGeom prst="rect">
            <a:avLst/>
          </a:prstGeom>
          <a:noFill/>
          <a:ln w="25400" algn="ctr">
            <a:noFill/>
            <a:miter lim="800000"/>
            <a:headEnd/>
            <a:tailEnd/>
          </a:ln>
        </p:spPr>
        <p:txBody>
          <a:bodyPr>
            <a:spAutoFit/>
          </a:bodyPr>
          <a:lstStyle/>
          <a:p>
            <a:pPr marL="169863" indent="-169863">
              <a:buFontTx/>
              <a:buChar char="•"/>
            </a:pPr>
            <a:endParaRPr lang="en-US" sz="1500">
              <a:solidFill>
                <a:srgbClr val="C91E01"/>
              </a:solidFill>
            </a:endParaRPr>
          </a:p>
        </p:txBody>
      </p:sp>
      <p:sp>
        <p:nvSpPr>
          <p:cNvPr id="12" name="Rectangle 11"/>
          <p:cNvSpPr/>
          <p:nvPr/>
        </p:nvSpPr>
        <p:spPr>
          <a:xfrm>
            <a:off x="562587" y="1783803"/>
            <a:ext cx="8132323" cy="836585"/>
          </a:xfrm>
          <a:prstGeom prst="rect">
            <a:avLst/>
          </a:prstGeom>
          <a:solidFill>
            <a:schemeClr val="bg1"/>
          </a:solidFill>
          <a:ln w="28575">
            <a:solidFill>
              <a:srgbClr val="006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862708" y="1915930"/>
            <a:ext cx="8023860" cy="590931"/>
          </a:xfrm>
          <a:prstGeom prst="rect">
            <a:avLst/>
          </a:prstGeom>
        </p:spPr>
        <p:txBody>
          <a:bodyPr wrap="square">
            <a:spAutoFit/>
          </a:bodyPr>
          <a:lstStyle/>
          <a:p>
            <a:pPr algn="ctr" eaLnBrk="0" hangingPunct="0">
              <a:lnSpc>
                <a:spcPct val="90000"/>
              </a:lnSpc>
              <a:spcBef>
                <a:spcPct val="50000"/>
              </a:spcBef>
            </a:pPr>
            <a:r>
              <a:rPr lang="en-US" b="1" dirty="0">
                <a:solidFill>
                  <a:schemeClr val="bg2">
                    <a:lumMod val="50000"/>
                  </a:schemeClr>
                </a:solidFill>
              </a:rPr>
              <a:t>Do you work </a:t>
            </a:r>
            <a:r>
              <a:rPr lang="en-US" b="1" dirty="0" smtClean="0">
                <a:solidFill>
                  <a:schemeClr val="bg2">
                    <a:lumMod val="50000"/>
                  </a:schemeClr>
                </a:solidFill>
              </a:rPr>
              <a:t>with other partner Plans to help resolve their provider inquiries?  If </a:t>
            </a:r>
            <a:r>
              <a:rPr lang="en-US" b="1" dirty="0">
                <a:solidFill>
                  <a:schemeClr val="bg2">
                    <a:lumMod val="50000"/>
                  </a:schemeClr>
                </a:solidFill>
              </a:rPr>
              <a:t>so, these requirements apply to you: </a:t>
            </a:r>
          </a:p>
        </p:txBody>
      </p:sp>
      <p:pic>
        <p:nvPicPr>
          <p:cNvPr id="14" name="Picture 4" descr="C:\Users\PJ07910\AppData\Local\Microsoft\Windows\Temporary Internet Files\Content.IE5\M0GH0WSE\letterQ[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4803" y="1926337"/>
            <a:ext cx="481013" cy="48101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270" y="2921378"/>
            <a:ext cx="8362950" cy="2585323"/>
          </a:xfrm>
          <a:prstGeom prst="rect">
            <a:avLst/>
          </a:prstGeom>
        </p:spPr>
        <p:txBody>
          <a:bodyPr wrap="square">
            <a:spAutoFit/>
          </a:bodyPr>
          <a:lstStyle/>
          <a:p>
            <a:pPr marL="742950" lvl="1" indent="-285750">
              <a:buClr>
                <a:schemeClr val="accent2"/>
              </a:buClr>
              <a:buFont typeface="Arial" panose="020B0604020202020204" pitchFamily="34" charset="0"/>
              <a:buChar char="•"/>
            </a:pPr>
            <a:r>
              <a:rPr lang="en-US" dirty="0"/>
              <a:t>Control/Home Plans must provide Par/ Host Plans with detailed information related to claim status and any requested information (i.e., what information from medical records is needed</a:t>
            </a:r>
            <a:r>
              <a:rPr lang="en-US" dirty="0" smtClean="0"/>
              <a:t>.)</a:t>
            </a:r>
            <a:endParaRPr lang="en-US" dirty="0"/>
          </a:p>
          <a:p>
            <a:pPr marL="285750" indent="-285750">
              <a:buClr>
                <a:schemeClr val="accent2"/>
              </a:buClr>
              <a:buFont typeface="Arial" panose="020B0604020202020204" pitchFamily="34" charset="0"/>
              <a:buChar char="•"/>
            </a:pPr>
            <a:endParaRPr lang="en-US" dirty="0"/>
          </a:p>
          <a:p>
            <a:pPr marL="742950" lvl="1" indent="-285750">
              <a:buClr>
                <a:schemeClr val="accent2"/>
              </a:buClr>
              <a:buFont typeface="Arial" panose="020B0604020202020204" pitchFamily="34" charset="0"/>
              <a:buChar char="•"/>
            </a:pPr>
            <a:r>
              <a:rPr lang="en-US" dirty="0"/>
              <a:t>If follow up with the Par/Host Plan is needed to obtain claim information, a </a:t>
            </a:r>
            <a:r>
              <a:rPr lang="en-US" dirty="0" err="1"/>
              <a:t>BlueSquared</a:t>
            </a:r>
            <a:r>
              <a:rPr lang="en-US" dirty="0"/>
              <a:t> General Inquiry should be sent. </a:t>
            </a:r>
            <a:r>
              <a:rPr lang="en-US" dirty="0" smtClean="0"/>
              <a:t>If </a:t>
            </a:r>
            <a:r>
              <a:rPr lang="en-US" dirty="0"/>
              <a:t>the Par/Host Plan doesn’t respond within 10 days, or there is no resolution after two related General Inquiries, the Control/Home Plan must call the Par/Host Plan or follow its internal escalation process.</a:t>
            </a:r>
          </a:p>
        </p:txBody>
      </p:sp>
    </p:spTree>
    <p:extLst>
      <p:ext uri="{BB962C8B-B14F-4D97-AF65-F5344CB8AC3E}">
        <p14:creationId xmlns:p14="http://schemas.microsoft.com/office/powerpoint/2010/main" val="268399245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24"/>
          <p:cNvSpPr>
            <a:spLocks noGrp="1" noChangeArrowheads="1"/>
          </p:cNvSpPr>
          <p:nvPr>
            <p:ph type="title"/>
          </p:nvPr>
        </p:nvSpPr>
        <p:spPr>
          <a:xfrm>
            <a:off x="506543" y="815019"/>
            <a:ext cx="8229600" cy="681182"/>
          </a:xfrm>
        </p:spPr>
        <p:txBody>
          <a:bodyPr/>
          <a:lstStyle/>
          <a:p>
            <a:r>
              <a:rPr lang="en-US" sz="2400" dirty="0" smtClean="0">
                <a:effectLst/>
              </a:rPr>
              <a:t>Provider Servicing Training Requirements</a:t>
            </a:r>
            <a:br>
              <a:rPr lang="en-US" sz="2400" dirty="0" smtClean="0">
                <a:effectLst/>
              </a:rPr>
            </a:br>
            <a:r>
              <a:rPr lang="en-US" sz="1800" b="0" i="1" dirty="0" smtClean="0">
                <a:effectLst/>
              </a:rPr>
              <a:t>Tools and Knowledge </a:t>
            </a:r>
          </a:p>
        </p:txBody>
      </p:sp>
      <p:sp>
        <p:nvSpPr>
          <p:cNvPr id="10" name="Rectangle 9"/>
          <p:cNvSpPr/>
          <p:nvPr/>
        </p:nvSpPr>
        <p:spPr>
          <a:xfrm>
            <a:off x="562587" y="1774278"/>
            <a:ext cx="8132323" cy="836585"/>
          </a:xfrm>
          <a:prstGeom prst="rect">
            <a:avLst/>
          </a:prstGeom>
          <a:solidFill>
            <a:schemeClr val="bg1"/>
          </a:solidFill>
          <a:ln w="28575">
            <a:solidFill>
              <a:srgbClr val="006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13213" y="1921645"/>
            <a:ext cx="8023860" cy="590931"/>
          </a:xfrm>
          <a:prstGeom prst="rect">
            <a:avLst/>
          </a:prstGeom>
        </p:spPr>
        <p:txBody>
          <a:bodyPr wrap="square">
            <a:spAutoFit/>
          </a:bodyPr>
          <a:lstStyle/>
          <a:p>
            <a:pPr algn="ctr" eaLnBrk="0" hangingPunct="0">
              <a:lnSpc>
                <a:spcPct val="90000"/>
              </a:lnSpc>
              <a:spcBef>
                <a:spcPct val="50000"/>
              </a:spcBef>
            </a:pPr>
            <a:r>
              <a:rPr lang="en-US" b="1" dirty="0">
                <a:solidFill>
                  <a:schemeClr val="bg2">
                    <a:lumMod val="50000"/>
                  </a:schemeClr>
                </a:solidFill>
              </a:rPr>
              <a:t>Do you </a:t>
            </a:r>
            <a:r>
              <a:rPr lang="en-US" b="1" dirty="0" smtClean="0">
                <a:solidFill>
                  <a:schemeClr val="bg2">
                    <a:lumMod val="50000"/>
                  </a:schemeClr>
                </a:solidFill>
              </a:rPr>
              <a:t>service provider inquiries directly or indirectly?  If so the following requirement applies </a:t>
            </a:r>
            <a:r>
              <a:rPr lang="en-US" b="1" dirty="0">
                <a:solidFill>
                  <a:schemeClr val="bg2">
                    <a:lumMod val="50000"/>
                  </a:schemeClr>
                </a:solidFill>
              </a:rPr>
              <a:t>to you: </a:t>
            </a:r>
          </a:p>
        </p:txBody>
      </p:sp>
      <p:pic>
        <p:nvPicPr>
          <p:cNvPr id="12" name="Picture 4" descr="C:\Users\PJ07910\AppData\Local\Microsoft\Windows\Temporary Internet Files\Content.IE5\M0GH0WSE\letterQ[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227" y="1942212"/>
            <a:ext cx="481013" cy="48101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47673" y="2840903"/>
            <a:ext cx="8116315" cy="3398366"/>
          </a:xfrm>
          <a:prstGeom prst="rect">
            <a:avLst/>
          </a:prstGeom>
        </p:spPr>
        <p:txBody>
          <a:bodyPr wrap="square">
            <a:spAutoFit/>
          </a:bodyPr>
          <a:lstStyle/>
          <a:p>
            <a:pPr marL="285750" indent="-285750">
              <a:spcAft>
                <a:spcPts val="200"/>
              </a:spcAft>
              <a:buClr>
                <a:schemeClr val="accent2"/>
              </a:buClr>
              <a:buFont typeface="Arial" panose="020B0604020202020204" pitchFamily="34" charset="0"/>
              <a:buChar char="•"/>
            </a:pPr>
            <a:r>
              <a:rPr lang="en-US" sz="1600" dirty="0" smtClean="0"/>
              <a:t>Plan </a:t>
            </a:r>
            <a:r>
              <a:rPr lang="en-US" sz="1600" dirty="0"/>
              <a:t>staff must have the tools and knowledge to effectively research issues and resolve provider inquiries. </a:t>
            </a:r>
          </a:p>
          <a:p>
            <a:pPr marL="285750" indent="-285750">
              <a:spcBef>
                <a:spcPts val="0"/>
              </a:spcBef>
              <a:spcAft>
                <a:spcPts val="200"/>
              </a:spcAft>
              <a:buClr>
                <a:schemeClr val="accent2"/>
              </a:buClr>
              <a:buFont typeface="Arial" panose="020B0604020202020204" pitchFamily="34" charset="0"/>
              <a:buChar char="•"/>
            </a:pPr>
            <a:r>
              <a:rPr lang="en-US" sz="1600" dirty="0" smtClean="0"/>
              <a:t>Provider </a:t>
            </a:r>
            <a:r>
              <a:rPr lang="en-US" sz="1600" dirty="0"/>
              <a:t>service staff must have in-depth inter-Plan knowledge and training which </a:t>
            </a:r>
            <a:r>
              <a:rPr lang="en-US" sz="1600" dirty="0" smtClean="0"/>
              <a:t>includes </a:t>
            </a:r>
            <a:r>
              <a:rPr lang="en-US" sz="1600" dirty="0"/>
              <a:t>an understanding of the following:</a:t>
            </a:r>
          </a:p>
          <a:p>
            <a:pPr marL="742950" lvl="1" indent="-285750">
              <a:spcAft>
                <a:spcPts val="100"/>
              </a:spcAft>
              <a:buClr>
                <a:schemeClr val="accent2"/>
              </a:buClr>
              <a:buFont typeface="Arial" panose="020B0604020202020204" pitchFamily="34" charset="0"/>
              <a:buChar char="̶"/>
            </a:pPr>
            <a:r>
              <a:rPr lang="en-US" sz="1400" dirty="0"/>
              <a:t>Overall program responsibilities (BlueCard, National Accounts and Medicare Advantage</a:t>
            </a:r>
            <a:r>
              <a:rPr lang="en-US" sz="1400" dirty="0" smtClean="0"/>
              <a:t>)</a:t>
            </a:r>
            <a:endParaRPr lang="en-US" sz="1400" dirty="0"/>
          </a:p>
          <a:p>
            <a:pPr marL="742950" lvl="1" indent="-285750">
              <a:spcAft>
                <a:spcPts val="100"/>
              </a:spcAft>
              <a:buClr>
                <a:schemeClr val="accent2"/>
              </a:buClr>
              <a:buFont typeface="Arial" panose="020B0604020202020204" pitchFamily="34" charset="0"/>
              <a:buChar char="̶"/>
            </a:pPr>
            <a:r>
              <a:rPr lang="en-US" sz="1400" dirty="0"/>
              <a:t>Control/Home and Par/Host Plan </a:t>
            </a:r>
            <a:r>
              <a:rPr lang="en-US" sz="1400" dirty="0" smtClean="0"/>
              <a:t>responsibilities</a:t>
            </a:r>
            <a:endParaRPr lang="en-US" sz="1400" dirty="0"/>
          </a:p>
          <a:p>
            <a:pPr marL="742950" lvl="1" indent="-285750">
              <a:spcAft>
                <a:spcPts val="100"/>
              </a:spcAft>
              <a:buClr>
                <a:schemeClr val="accent2"/>
              </a:buClr>
              <a:buFont typeface="Arial" panose="020B0604020202020204" pitchFamily="34" charset="0"/>
              <a:buChar char="̶"/>
            </a:pPr>
            <a:r>
              <a:rPr lang="en-US" sz="1400" dirty="0"/>
              <a:t>Provider pricing and network participating </a:t>
            </a:r>
            <a:r>
              <a:rPr lang="en-US" sz="1400" dirty="0" smtClean="0"/>
              <a:t>status</a:t>
            </a:r>
            <a:endParaRPr lang="en-US" sz="1400" dirty="0"/>
          </a:p>
          <a:p>
            <a:pPr marL="742950" lvl="1" indent="-285750">
              <a:spcAft>
                <a:spcPts val="100"/>
              </a:spcAft>
              <a:buClr>
                <a:schemeClr val="accent2"/>
              </a:buClr>
              <a:buFont typeface="Arial" panose="020B0604020202020204" pitchFamily="34" charset="0"/>
              <a:buChar char="̶"/>
            </a:pPr>
            <a:r>
              <a:rPr lang="en-US" sz="1400" dirty="0"/>
              <a:t>Key data elements of the Plan Profile and the Formats Database (or equivalent</a:t>
            </a:r>
            <a:r>
              <a:rPr lang="en-US" sz="1400" dirty="0" smtClean="0"/>
              <a:t>)</a:t>
            </a:r>
            <a:endParaRPr lang="en-US" sz="1400" dirty="0"/>
          </a:p>
          <a:p>
            <a:pPr marL="742950" lvl="1" indent="-285750">
              <a:spcAft>
                <a:spcPts val="100"/>
              </a:spcAft>
              <a:buClr>
                <a:schemeClr val="accent2"/>
              </a:buClr>
              <a:buFont typeface="Arial" panose="020B0604020202020204" pitchFamily="34" charset="0"/>
              <a:buChar char="̶"/>
            </a:pPr>
            <a:r>
              <a:rPr lang="en-US" sz="1400" dirty="0" smtClean="0"/>
              <a:t>Adjustments</a:t>
            </a:r>
            <a:endParaRPr lang="en-US" sz="1400" dirty="0"/>
          </a:p>
          <a:p>
            <a:pPr marL="742950" lvl="1" indent="-285750">
              <a:spcAft>
                <a:spcPts val="100"/>
              </a:spcAft>
              <a:buClr>
                <a:schemeClr val="accent2"/>
              </a:buClr>
              <a:buFont typeface="Arial" panose="020B0604020202020204" pitchFamily="34" charset="0"/>
              <a:buChar char="̶"/>
            </a:pPr>
            <a:r>
              <a:rPr lang="en-US" sz="1400" dirty="0"/>
              <a:t>ITS, local, and NASCO claims system (if applicable</a:t>
            </a:r>
            <a:r>
              <a:rPr lang="en-US" sz="1400" dirty="0" smtClean="0"/>
              <a:t>)</a:t>
            </a:r>
            <a:endParaRPr lang="en-US" sz="1400" dirty="0"/>
          </a:p>
          <a:p>
            <a:pPr marL="742950" lvl="1" indent="-285750">
              <a:spcAft>
                <a:spcPts val="100"/>
              </a:spcAft>
              <a:buClr>
                <a:schemeClr val="accent2"/>
              </a:buClr>
              <a:buFont typeface="Arial" panose="020B0604020202020204" pitchFamily="34" charset="0"/>
              <a:buChar char="̶"/>
            </a:pPr>
            <a:r>
              <a:rPr lang="en-US" sz="1400" dirty="0"/>
              <a:t>Communication and BlueSquared </a:t>
            </a:r>
            <a:r>
              <a:rPr lang="en-US" sz="1400" dirty="0" smtClean="0"/>
              <a:t>etiquette</a:t>
            </a:r>
            <a:endParaRPr lang="en-US" sz="1400" dirty="0"/>
          </a:p>
          <a:p>
            <a:pPr marL="742950" lvl="1" indent="-285750">
              <a:spcAft>
                <a:spcPts val="100"/>
              </a:spcAft>
              <a:buClr>
                <a:schemeClr val="accent2"/>
              </a:buClr>
              <a:buFont typeface="Arial" panose="020B0604020202020204" pitchFamily="34" charset="0"/>
              <a:buChar char="̶"/>
            </a:pPr>
            <a:r>
              <a:rPr lang="en-US" sz="1400" dirty="0"/>
              <a:t>Internal escalation </a:t>
            </a:r>
            <a:r>
              <a:rPr lang="en-US" sz="1400" dirty="0" smtClean="0"/>
              <a:t>process</a:t>
            </a:r>
            <a:endParaRPr lang="en-US" sz="1400" dirty="0"/>
          </a:p>
          <a:p>
            <a:pPr marL="742950" lvl="1" indent="-285750">
              <a:spcAft>
                <a:spcPts val="100"/>
              </a:spcAft>
              <a:buClr>
                <a:schemeClr val="accent2"/>
              </a:buClr>
              <a:buFont typeface="Arial" panose="020B0604020202020204" pitchFamily="34" charset="0"/>
              <a:buChar char="̶"/>
            </a:pPr>
            <a:r>
              <a:rPr lang="en-US" sz="1400" dirty="0"/>
              <a:t>Inter-Plan escalation </a:t>
            </a:r>
            <a:r>
              <a:rPr lang="en-US" sz="1400" dirty="0" smtClean="0"/>
              <a:t>process</a:t>
            </a:r>
            <a:endParaRPr lang="en-US" sz="1400" dirty="0"/>
          </a:p>
          <a:p>
            <a:pPr marL="742950" lvl="1" indent="-285750">
              <a:spcAft>
                <a:spcPts val="100"/>
              </a:spcAft>
              <a:buClr>
                <a:schemeClr val="accent2"/>
              </a:buClr>
              <a:buFont typeface="Arial" panose="020B0604020202020204" pitchFamily="34" charset="0"/>
              <a:buChar char="̶"/>
            </a:pPr>
            <a:r>
              <a:rPr lang="en-US" sz="1400" dirty="0"/>
              <a:t>Inter-Plan Performance </a:t>
            </a:r>
            <a:r>
              <a:rPr lang="en-US" sz="1400" dirty="0" smtClean="0"/>
              <a:t>Scorecard</a:t>
            </a:r>
            <a:endParaRPr lang="en-US" sz="1400" dirty="0"/>
          </a:p>
        </p:txBody>
      </p:sp>
    </p:spTree>
    <p:extLst>
      <p:ext uri="{BB962C8B-B14F-4D97-AF65-F5344CB8AC3E}">
        <p14:creationId xmlns:p14="http://schemas.microsoft.com/office/powerpoint/2010/main" val="398879067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4"/>
          <p:cNvSpPr>
            <a:spLocks noGrp="1" noChangeArrowheads="1"/>
          </p:cNvSpPr>
          <p:nvPr>
            <p:ph type="title"/>
          </p:nvPr>
        </p:nvSpPr>
        <p:spPr>
          <a:xfrm>
            <a:off x="506359" y="815018"/>
            <a:ext cx="8229600" cy="681182"/>
          </a:xfrm>
        </p:spPr>
        <p:txBody>
          <a:bodyPr/>
          <a:lstStyle/>
          <a:p>
            <a:r>
              <a:rPr lang="en-US" sz="2400" dirty="0" smtClean="0">
                <a:effectLst/>
              </a:rPr>
              <a:t>Provider Servicing Training Requirements</a:t>
            </a:r>
            <a:br>
              <a:rPr lang="en-US" sz="2400" dirty="0" smtClean="0">
                <a:effectLst/>
              </a:rPr>
            </a:br>
            <a:r>
              <a:rPr lang="en-US" sz="1800" b="0" i="1" dirty="0" smtClean="0">
                <a:effectLst/>
              </a:rPr>
              <a:t>Tools and Knowledge</a:t>
            </a:r>
            <a:endParaRPr lang="en-US" sz="1800" b="0" i="1" strike="sngStrike" dirty="0" smtClean="0">
              <a:effectLst/>
            </a:endParaRPr>
          </a:p>
        </p:txBody>
      </p:sp>
      <p:sp>
        <p:nvSpPr>
          <p:cNvPr id="9" name="Rectangle 8"/>
          <p:cNvSpPr/>
          <p:nvPr/>
        </p:nvSpPr>
        <p:spPr>
          <a:xfrm>
            <a:off x="543537" y="1784269"/>
            <a:ext cx="8132323" cy="836585"/>
          </a:xfrm>
          <a:prstGeom prst="rect">
            <a:avLst/>
          </a:prstGeom>
          <a:solidFill>
            <a:schemeClr val="bg1"/>
          </a:solidFill>
          <a:ln w="28575">
            <a:solidFill>
              <a:srgbClr val="006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50000"/>
                </a:schemeClr>
              </a:solidFill>
            </a:endParaRPr>
          </a:p>
        </p:txBody>
      </p:sp>
      <p:sp>
        <p:nvSpPr>
          <p:cNvPr id="10" name="Rectangle 9"/>
          <p:cNvSpPr/>
          <p:nvPr/>
        </p:nvSpPr>
        <p:spPr>
          <a:xfrm>
            <a:off x="710565" y="1940004"/>
            <a:ext cx="8023860" cy="590931"/>
          </a:xfrm>
          <a:prstGeom prst="rect">
            <a:avLst/>
          </a:prstGeom>
        </p:spPr>
        <p:txBody>
          <a:bodyPr wrap="square">
            <a:spAutoFit/>
          </a:bodyPr>
          <a:lstStyle/>
          <a:p>
            <a:pPr algn="ctr" eaLnBrk="0" hangingPunct="0">
              <a:lnSpc>
                <a:spcPct val="90000"/>
              </a:lnSpc>
              <a:spcBef>
                <a:spcPct val="50000"/>
              </a:spcBef>
            </a:pPr>
            <a:r>
              <a:rPr lang="en-US" b="1" dirty="0">
                <a:solidFill>
                  <a:schemeClr val="bg2">
                    <a:lumMod val="50000"/>
                  </a:schemeClr>
                </a:solidFill>
              </a:rPr>
              <a:t>Do you </a:t>
            </a:r>
            <a:r>
              <a:rPr lang="en-US" b="1" dirty="0" smtClean="0">
                <a:solidFill>
                  <a:schemeClr val="bg2">
                    <a:lumMod val="50000"/>
                  </a:schemeClr>
                </a:solidFill>
              </a:rPr>
              <a:t>service provider inquiries directly or indirectly?  If so the following requirement</a:t>
            </a:r>
            <a:r>
              <a:rPr lang="en-US" b="1" dirty="0">
                <a:solidFill>
                  <a:schemeClr val="bg2">
                    <a:lumMod val="50000"/>
                  </a:schemeClr>
                </a:solidFill>
              </a:rPr>
              <a:t> </a:t>
            </a:r>
            <a:r>
              <a:rPr lang="en-US" b="1" dirty="0" smtClean="0">
                <a:solidFill>
                  <a:schemeClr val="bg2">
                    <a:lumMod val="50000"/>
                  </a:schemeClr>
                </a:solidFill>
              </a:rPr>
              <a:t>applies to you: </a:t>
            </a:r>
            <a:endParaRPr lang="en-US" b="1" dirty="0">
              <a:solidFill>
                <a:schemeClr val="bg2">
                  <a:lumMod val="50000"/>
                </a:schemeClr>
              </a:solidFill>
            </a:endParaRPr>
          </a:p>
        </p:txBody>
      </p:sp>
      <p:pic>
        <p:nvPicPr>
          <p:cNvPr id="11" name="Picture 4" descr="C:\Users\PJ07910\AppData\Local\Microsoft\Windows\Temporary Internet Files\Content.IE5\M0GH0WSE\letterQ[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227" y="1972057"/>
            <a:ext cx="481013" cy="48101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31800" y="2965043"/>
            <a:ext cx="8321675" cy="2646878"/>
          </a:xfrm>
          <a:prstGeom prst="rect">
            <a:avLst/>
          </a:prstGeom>
        </p:spPr>
        <p:txBody>
          <a:bodyPr wrap="square">
            <a:spAutoFit/>
          </a:bodyPr>
          <a:lstStyle/>
          <a:p>
            <a:pPr marL="285750" indent="-285750">
              <a:buClr>
                <a:schemeClr val="accent2"/>
              </a:buClr>
              <a:buFont typeface="Arial" panose="020B0604020202020204" pitchFamily="34" charset="0"/>
              <a:buChar char="•"/>
              <a:defRPr/>
            </a:pPr>
            <a:r>
              <a:rPr lang="en-US" dirty="0"/>
              <a:t>Provider service staff must have the tools and support allowing for prompt and effective issue resolution such as:</a:t>
            </a:r>
          </a:p>
          <a:p>
            <a:pPr>
              <a:buClr>
                <a:schemeClr val="accent2"/>
              </a:buClr>
              <a:defRPr/>
            </a:pPr>
            <a:endParaRPr lang="en-US" dirty="0"/>
          </a:p>
          <a:p>
            <a:pPr marL="627063" lvl="1" indent="-169863">
              <a:buClr>
                <a:schemeClr val="accent2"/>
              </a:buClr>
              <a:buFont typeface="Arial" pitchFamily="34" charset="0"/>
              <a:buChar char="–"/>
              <a:defRPr/>
            </a:pPr>
            <a:r>
              <a:rPr lang="en-US" sz="1600" dirty="0"/>
              <a:t>Access to the Formats Database (FDB) or </a:t>
            </a:r>
            <a:r>
              <a:rPr lang="en-US" sz="1600" dirty="0" smtClean="0"/>
              <a:t>equivalent</a:t>
            </a:r>
            <a:endParaRPr lang="en-US" sz="1600" dirty="0"/>
          </a:p>
          <a:p>
            <a:pPr marL="627063" lvl="1" indent="-169863">
              <a:buClr>
                <a:schemeClr val="accent2"/>
              </a:buClr>
              <a:buFont typeface="Arial" pitchFamily="34" charset="0"/>
              <a:buChar char="–"/>
              <a:defRPr/>
            </a:pPr>
            <a:r>
              <a:rPr lang="en-US" sz="1600" dirty="0"/>
              <a:t>Access to Customer Relationship Management system for tracking and documenting of </a:t>
            </a:r>
            <a:r>
              <a:rPr lang="en-US" sz="1600" dirty="0" smtClean="0"/>
              <a:t>issues</a:t>
            </a:r>
            <a:endParaRPr lang="en-US" sz="1600" dirty="0"/>
          </a:p>
          <a:p>
            <a:pPr marL="627063" lvl="1" indent="-169863">
              <a:buClr>
                <a:schemeClr val="accent2"/>
              </a:buClr>
              <a:buFont typeface="Arial" pitchFamily="34" charset="0"/>
              <a:buChar char="–"/>
              <a:defRPr/>
            </a:pPr>
            <a:r>
              <a:rPr lang="en-US" sz="1600" dirty="0"/>
              <a:t>Access to Provider Network Participation </a:t>
            </a:r>
            <a:r>
              <a:rPr lang="en-US" sz="1600" dirty="0" smtClean="0"/>
              <a:t>File/system</a:t>
            </a:r>
            <a:endParaRPr lang="en-US" sz="1600" dirty="0"/>
          </a:p>
          <a:p>
            <a:pPr marL="627063" lvl="1" indent="-169863">
              <a:buClr>
                <a:schemeClr val="accent2"/>
              </a:buClr>
              <a:buFont typeface="Arial" pitchFamily="34" charset="0"/>
              <a:buChar char="–"/>
              <a:defRPr/>
            </a:pPr>
            <a:r>
              <a:rPr lang="en-US" sz="1600" dirty="0"/>
              <a:t>Access to Service Level Agreements with internal business partners </a:t>
            </a:r>
            <a:br>
              <a:rPr lang="en-US" sz="1600" dirty="0"/>
            </a:br>
            <a:r>
              <a:rPr lang="en-US" sz="1600" dirty="0"/>
              <a:t>(e.g., utilization management, adjustments</a:t>
            </a:r>
            <a:r>
              <a:rPr lang="en-US" sz="1600" dirty="0" smtClean="0"/>
              <a:t>)</a:t>
            </a:r>
            <a:endParaRPr lang="en-US" sz="1600" dirty="0"/>
          </a:p>
          <a:p>
            <a:pPr marL="627063" lvl="1" indent="-169863">
              <a:buClr>
                <a:schemeClr val="accent2"/>
              </a:buClr>
              <a:buFont typeface="Arial" pitchFamily="34" charset="0"/>
              <a:buChar char="–"/>
              <a:defRPr/>
            </a:pPr>
            <a:r>
              <a:rPr lang="en-US" sz="1600" dirty="0"/>
              <a:t>Access to </a:t>
            </a:r>
            <a:r>
              <a:rPr lang="en-US" sz="1600" dirty="0" err="1" smtClean="0"/>
              <a:t>BlueSquared</a:t>
            </a:r>
            <a:endParaRPr lang="en-US" sz="1600" dirty="0"/>
          </a:p>
        </p:txBody>
      </p:sp>
    </p:spTree>
    <p:extLst>
      <p:ext uri="{BB962C8B-B14F-4D97-AF65-F5344CB8AC3E}">
        <p14:creationId xmlns:p14="http://schemas.microsoft.com/office/powerpoint/2010/main" val="207921892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ChangeArrowheads="1"/>
          </p:cNvSpPr>
          <p:nvPr/>
        </p:nvSpPr>
        <p:spPr bwMode="auto">
          <a:xfrm>
            <a:off x="0" y="2045991"/>
            <a:ext cx="9144000" cy="4829595"/>
          </a:xfrm>
          <a:prstGeom prst="rect">
            <a:avLst/>
          </a:prstGeom>
          <a:solidFill>
            <a:schemeClr val="bg2">
              <a:lumMod val="20000"/>
              <a:lumOff val="80000"/>
            </a:schemeClr>
          </a:solidFill>
          <a:ln w="3175" algn="ctr">
            <a:solidFill>
              <a:schemeClr val="bg2">
                <a:lumMod val="20000"/>
                <a:lumOff val="80000"/>
              </a:schemeClr>
            </a:solidFill>
            <a:miter lim="800000"/>
            <a:headEnd/>
            <a:tailEnd/>
          </a:ln>
        </p:spPr>
        <p:txBody>
          <a:bodyPr lIns="182880" anchor="ctr"/>
          <a:lstStyle/>
          <a:p>
            <a:pPr>
              <a:lnSpc>
                <a:spcPct val="105000"/>
              </a:lnSpc>
              <a:spcBef>
                <a:spcPct val="35000"/>
              </a:spcBef>
            </a:pPr>
            <a:endParaRPr lang="en-US" sz="1200">
              <a:solidFill>
                <a:srgbClr val="000000"/>
              </a:solidFill>
            </a:endParaRPr>
          </a:p>
        </p:txBody>
      </p:sp>
      <p:sp>
        <p:nvSpPr>
          <p:cNvPr id="55299" name="Content Placeholder 13"/>
          <p:cNvSpPr>
            <a:spLocks noGrp="1"/>
          </p:cNvSpPr>
          <p:nvPr>
            <p:ph idx="1"/>
          </p:nvPr>
        </p:nvSpPr>
        <p:spPr>
          <a:xfrm>
            <a:off x="561976" y="2212202"/>
            <a:ext cx="7935414" cy="4645798"/>
          </a:xfrm>
        </p:spPr>
        <p:txBody>
          <a:bodyPr/>
          <a:lstStyle/>
          <a:p>
            <a:pPr marL="169863" indent="-169863">
              <a:buClr>
                <a:srgbClr val="0070C0"/>
              </a:buClr>
            </a:pPr>
            <a:r>
              <a:rPr lang="en-US" sz="1800" dirty="0"/>
              <a:t>Par/Host </a:t>
            </a:r>
            <a:r>
              <a:rPr lang="en-US" sz="1800" dirty="0" smtClean="0"/>
              <a:t>Plans are required to service Medicare crossover claims inquiries they receive directly from their providers. They may either:</a:t>
            </a:r>
          </a:p>
          <a:p>
            <a:pPr marL="396875" lvl="1" indent="-228600">
              <a:spcAft>
                <a:spcPts val="600"/>
              </a:spcAft>
              <a:buClr>
                <a:srgbClr val="0070C0"/>
              </a:buClr>
            </a:pPr>
            <a:r>
              <a:rPr lang="en-US" sz="1600" dirty="0" smtClean="0"/>
              <a:t>Take ownership of the call and respond directly to the provider.</a:t>
            </a:r>
          </a:p>
          <a:p>
            <a:pPr marL="396875" lvl="1" indent="-228600">
              <a:spcAft>
                <a:spcPts val="600"/>
              </a:spcAft>
              <a:buClr>
                <a:srgbClr val="0070C0"/>
              </a:buClr>
            </a:pPr>
            <a:r>
              <a:rPr lang="en-US" sz="1600" dirty="0" smtClean="0"/>
              <a:t>Warm transfer/transfer or conference call the provider to the Control/Home Plan.</a:t>
            </a:r>
          </a:p>
          <a:p>
            <a:pPr marL="168275" lvl="1" indent="0">
              <a:spcAft>
                <a:spcPts val="600"/>
              </a:spcAft>
              <a:buClr>
                <a:srgbClr val="0070C0"/>
              </a:buClr>
              <a:buNone/>
            </a:pPr>
            <a:r>
              <a:rPr lang="en-US" sz="1600" dirty="0" smtClean="0"/>
              <a:t>Note: Under no circumstance is a Par/Host Plan allowed to advise the provider to call the Control/Home Plan.</a:t>
            </a:r>
          </a:p>
          <a:p>
            <a:pPr marL="169863" indent="-169863">
              <a:buClr>
                <a:srgbClr val="0070C0"/>
              </a:buClr>
            </a:pPr>
            <a:r>
              <a:rPr lang="en-US" sz="1800" dirty="0" smtClean="0"/>
              <a:t>Control/Home Plans are required to service Medicare crossover claim inquiries they receive directly from providers outside of their service areas.</a:t>
            </a:r>
          </a:p>
          <a:p>
            <a:pPr marL="396875" lvl="1" indent="-228600">
              <a:spcAft>
                <a:spcPts val="600"/>
              </a:spcAft>
              <a:buClr>
                <a:srgbClr val="0070C0"/>
              </a:buClr>
            </a:pPr>
            <a:r>
              <a:rPr lang="en-US" sz="1600" dirty="0" smtClean="0"/>
              <a:t>Under no circumstance is a Control/Home Plan allowed to advise the out-of-area provider to call the Host Plan.</a:t>
            </a:r>
          </a:p>
          <a:p>
            <a:pPr marL="396875" lvl="1" indent="-228600">
              <a:spcAft>
                <a:spcPts val="600"/>
              </a:spcAft>
              <a:buClr>
                <a:srgbClr val="0070C0"/>
              </a:buClr>
            </a:pPr>
            <a:r>
              <a:rPr lang="en-US" sz="1600" dirty="0" smtClean="0"/>
              <a:t>Under no circumstance is a Control/Home Plan allowed to respond to any non-Medicare crossover inquiries.  </a:t>
            </a:r>
          </a:p>
        </p:txBody>
      </p:sp>
      <p:sp>
        <p:nvSpPr>
          <p:cNvPr id="8" name="Content Placeholder 7"/>
          <p:cNvSpPr>
            <a:spLocks noGrp="1"/>
          </p:cNvSpPr>
          <p:nvPr>
            <p:ph idx="13"/>
          </p:nvPr>
        </p:nvSpPr>
        <p:spPr>
          <a:xfrm>
            <a:off x="548640" y="1352550"/>
            <a:ext cx="8686800" cy="685800"/>
          </a:xfrm>
        </p:spPr>
        <p:txBody>
          <a:bodyPr/>
          <a:lstStyle/>
          <a:p>
            <a:r>
              <a:rPr lang="en-US" sz="1600" dirty="0" smtClean="0"/>
              <a:t>Both the Control/Home and Par/Host Plans have the flexibility to service Medicare crossover inquiries. The Plan that receives the provider inquiry is responsible for servicing the inquiry:</a:t>
            </a:r>
          </a:p>
          <a:p>
            <a:endParaRPr lang="en-US" dirty="0"/>
          </a:p>
        </p:txBody>
      </p:sp>
      <p:sp>
        <p:nvSpPr>
          <p:cNvPr id="55302" name="Rectangle 52"/>
          <p:cNvSpPr>
            <a:spLocks noGrp="1" noChangeArrowheads="1"/>
          </p:cNvSpPr>
          <p:nvPr>
            <p:ph type="title"/>
          </p:nvPr>
        </p:nvSpPr>
        <p:spPr>
          <a:xfrm>
            <a:off x="539750" y="803362"/>
            <a:ext cx="8229600" cy="681182"/>
          </a:xfrm>
        </p:spPr>
        <p:txBody>
          <a:bodyPr/>
          <a:lstStyle/>
          <a:p>
            <a:r>
              <a:rPr lang="en-US" sz="2400" dirty="0" smtClean="0">
                <a:effectLst/>
              </a:rPr>
              <a:t>Medicare Crossover Servicing</a:t>
            </a:r>
          </a:p>
        </p:txBody>
      </p:sp>
      <p:sp>
        <p:nvSpPr>
          <p:cNvPr id="55301" name="Text Box 20"/>
          <p:cNvSpPr txBox="1">
            <a:spLocks noChangeArrowheads="1"/>
          </p:cNvSpPr>
          <p:nvPr/>
        </p:nvSpPr>
        <p:spPr bwMode="auto">
          <a:xfrm>
            <a:off x="682625" y="1204913"/>
            <a:ext cx="8010525" cy="403225"/>
          </a:xfrm>
          <a:prstGeom prst="rect">
            <a:avLst/>
          </a:prstGeom>
          <a:noFill/>
          <a:ln w="9525" algn="ctr">
            <a:noFill/>
            <a:miter lim="800000"/>
            <a:headEnd/>
            <a:tailEnd/>
          </a:ln>
        </p:spPr>
        <p:txBody>
          <a:bodyPr lIns="0">
            <a:spAutoFit/>
          </a:bodyPr>
          <a:lstStyle/>
          <a:p>
            <a:pPr marL="58738" indent="-58738" eaLnBrk="0" hangingPunct="0">
              <a:lnSpc>
                <a:spcPct val="85000"/>
              </a:lnSpc>
              <a:buClr>
                <a:srgbClr val="FDBC31"/>
              </a:buClr>
              <a:buSzPct val="100000"/>
            </a:pPr>
            <a:endParaRPr lang="en-US" sz="2400">
              <a:solidFill>
                <a:srgbClr val="000000"/>
              </a:solidFill>
              <a:ea typeface="ヒラギノ角ゴ Pro W3"/>
              <a:cs typeface="ヒラギノ角ゴ Pro W3"/>
            </a:endParaRPr>
          </a:p>
        </p:txBody>
      </p:sp>
    </p:spTree>
    <p:extLst>
      <p:ext uri="{BB962C8B-B14F-4D97-AF65-F5344CB8AC3E}">
        <p14:creationId xmlns:p14="http://schemas.microsoft.com/office/powerpoint/2010/main" val="230957695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ontent Placeholder 25"/>
          <p:cNvSpPr>
            <a:spLocks noGrp="1"/>
          </p:cNvSpPr>
          <p:nvPr>
            <p:ph idx="1"/>
          </p:nvPr>
        </p:nvSpPr>
        <p:spPr>
          <a:xfrm>
            <a:off x="0" y="2462692"/>
            <a:ext cx="9143999" cy="4384675"/>
          </a:xfrm>
          <a:solidFill>
            <a:srgbClr val="F5ECD7"/>
          </a:solidFill>
          <a:ln>
            <a:solidFill>
              <a:schemeClr val="bg1"/>
            </a:solidFill>
          </a:ln>
        </p:spPr>
        <p:txBody>
          <a:bodyPr bIns="0" anchor="t" anchorCtr="1"/>
          <a:lstStyle/>
          <a:p>
            <a:pPr marL="169863" indent="-169863">
              <a:spcBef>
                <a:spcPct val="15000"/>
              </a:spcBef>
              <a:defRPr/>
            </a:pPr>
            <a:endParaRPr lang="en-US" sz="1600" dirty="0" smtClean="0"/>
          </a:p>
          <a:p>
            <a:pPr marL="0" indent="0">
              <a:buNone/>
              <a:defRPr/>
            </a:pPr>
            <a:endParaRPr lang="en-US" sz="1600" dirty="0"/>
          </a:p>
        </p:txBody>
      </p:sp>
      <p:sp>
        <p:nvSpPr>
          <p:cNvPr id="7" name="Content Placeholder 6"/>
          <p:cNvSpPr>
            <a:spLocks noGrp="1"/>
          </p:cNvSpPr>
          <p:nvPr>
            <p:ph idx="13"/>
          </p:nvPr>
        </p:nvSpPr>
        <p:spPr>
          <a:xfrm>
            <a:off x="579120" y="1675166"/>
            <a:ext cx="8229600" cy="685800"/>
          </a:xfrm>
        </p:spPr>
        <p:txBody>
          <a:bodyPr/>
          <a:lstStyle/>
          <a:p>
            <a:r>
              <a:rPr lang="en-US" sz="1800" dirty="0" smtClean="0"/>
              <a:t>Plans must have easy access to the partner Plan to effectively resolve a provider or member issue.</a:t>
            </a:r>
          </a:p>
          <a:p>
            <a:endParaRPr lang="en-US" sz="1800" dirty="0"/>
          </a:p>
        </p:txBody>
      </p:sp>
      <p:sp>
        <p:nvSpPr>
          <p:cNvPr id="62468" name="Rectangle 26"/>
          <p:cNvSpPr>
            <a:spLocks noGrp="1" noChangeArrowheads="1"/>
          </p:cNvSpPr>
          <p:nvPr>
            <p:ph type="title"/>
          </p:nvPr>
        </p:nvSpPr>
        <p:spPr>
          <a:xfrm>
            <a:off x="533399" y="781968"/>
            <a:ext cx="8229600" cy="681182"/>
          </a:xfrm>
        </p:spPr>
        <p:txBody>
          <a:bodyPr/>
          <a:lstStyle/>
          <a:p>
            <a:r>
              <a:rPr lang="en-US" sz="2400" dirty="0" smtClean="0">
                <a:effectLst/>
              </a:rPr>
              <a:t>Plan-to-Plan Servicing Requirements</a:t>
            </a:r>
            <a:r>
              <a:rPr lang="en-US" dirty="0" smtClean="0">
                <a:effectLst/>
              </a:rPr>
              <a:t/>
            </a:r>
            <a:br>
              <a:rPr lang="en-US" dirty="0" smtClean="0">
                <a:effectLst/>
              </a:rPr>
            </a:br>
            <a:r>
              <a:rPr lang="en-US" sz="1800" b="0" i="1" dirty="0" smtClean="0">
                <a:effectLst/>
              </a:rPr>
              <a:t>Accessibility  </a:t>
            </a:r>
          </a:p>
        </p:txBody>
      </p:sp>
      <p:sp>
        <p:nvSpPr>
          <p:cNvPr id="3" name="TextBox 2"/>
          <p:cNvSpPr txBox="1"/>
          <p:nvPr/>
        </p:nvSpPr>
        <p:spPr>
          <a:xfrm>
            <a:off x="579120" y="2637661"/>
            <a:ext cx="8183880" cy="3999556"/>
          </a:xfrm>
          <a:prstGeom prst="rect">
            <a:avLst/>
          </a:prstGeom>
          <a:noFill/>
        </p:spPr>
        <p:txBody>
          <a:bodyPr wrap="square" lIns="0" tIns="0" rtlCol="0">
            <a:spAutoFit/>
          </a:bodyPr>
          <a:lstStyle/>
          <a:p>
            <a:pPr marL="285750" indent="-285750">
              <a:spcBef>
                <a:spcPct val="15000"/>
              </a:spcBef>
              <a:buClr>
                <a:schemeClr val="accent2"/>
              </a:buClr>
              <a:buFont typeface="Arial" panose="020B0604020202020204" pitchFamily="34" charset="0"/>
              <a:buChar char="•"/>
              <a:defRPr/>
            </a:pPr>
            <a:r>
              <a:rPr lang="en-US" sz="1400" dirty="0"/>
              <a:t>A live agent must be available during Plan’s regular business hours.</a:t>
            </a:r>
          </a:p>
          <a:p>
            <a:pPr marL="285750" indent="-285750">
              <a:spcBef>
                <a:spcPct val="15000"/>
              </a:spcBef>
              <a:buClr>
                <a:schemeClr val="accent2"/>
              </a:buClr>
              <a:buFont typeface="Arial" panose="020B0604020202020204" pitchFamily="34" charset="0"/>
              <a:buChar char="•"/>
              <a:defRPr/>
            </a:pPr>
            <a:r>
              <a:rPr lang="en-US" sz="1400" dirty="0"/>
              <a:t>A Plan must not be closed for lunch.</a:t>
            </a:r>
          </a:p>
          <a:p>
            <a:pPr marL="285750" indent="-285750">
              <a:spcBef>
                <a:spcPct val="15000"/>
              </a:spcBef>
              <a:buClr>
                <a:schemeClr val="accent2"/>
              </a:buClr>
              <a:buFont typeface="Arial" panose="020B0604020202020204" pitchFamily="34" charset="0"/>
              <a:buChar char="•"/>
              <a:defRPr/>
            </a:pPr>
            <a:r>
              <a:rPr lang="en-US" sz="1400" dirty="0"/>
              <a:t>A Plan must have an after-hours message that states regular business hours.</a:t>
            </a:r>
          </a:p>
          <a:p>
            <a:pPr marL="285750" indent="-285750">
              <a:lnSpc>
                <a:spcPct val="100000"/>
              </a:lnSpc>
              <a:spcBef>
                <a:spcPct val="15000"/>
              </a:spcBef>
              <a:buClr>
                <a:schemeClr val="accent2"/>
              </a:buClr>
              <a:buFont typeface="Arial" panose="020B0604020202020204" pitchFamily="34" charset="0"/>
              <a:buChar char="•"/>
              <a:defRPr/>
            </a:pPr>
            <a:r>
              <a:rPr lang="en-US" sz="1400" dirty="0"/>
              <a:t>Plans must send a notice to partner Plans two days prior to a Plan’s closure for any planned shutdown of Plan-to-Plan operations due to training or system upgrades/maintenance. </a:t>
            </a:r>
          </a:p>
          <a:p>
            <a:pPr marL="285750" indent="-285750">
              <a:lnSpc>
                <a:spcPct val="100000"/>
              </a:lnSpc>
              <a:spcBef>
                <a:spcPct val="15000"/>
              </a:spcBef>
              <a:buClr>
                <a:schemeClr val="accent2"/>
              </a:buClr>
              <a:buFont typeface="Arial" panose="020B0604020202020204" pitchFamily="34" charset="0"/>
              <a:buChar char="•"/>
              <a:defRPr/>
            </a:pPr>
            <a:r>
              <a:rPr lang="en-US" sz="1400" dirty="0"/>
              <a:t>A </a:t>
            </a:r>
            <a:r>
              <a:rPr lang="en-US" sz="1400" dirty="0" smtClean="0"/>
              <a:t>Plan’s IVR (Interactive </a:t>
            </a:r>
            <a:r>
              <a:rPr lang="en-US" sz="1400" smtClean="0"/>
              <a:t>Voice Response) system </a:t>
            </a:r>
            <a:r>
              <a:rPr lang="en-US" sz="1400" dirty="0"/>
              <a:t>must have an option for a </a:t>
            </a:r>
            <a:br>
              <a:rPr lang="en-US" sz="1400" dirty="0"/>
            </a:br>
            <a:r>
              <a:rPr lang="en-US" sz="1400" dirty="0"/>
              <a:t>live agent and no more than two transfers to route Plan-to-Plan inquiries.</a:t>
            </a:r>
          </a:p>
          <a:p>
            <a:pPr marL="285750" indent="-285750">
              <a:lnSpc>
                <a:spcPct val="100000"/>
              </a:lnSpc>
              <a:spcBef>
                <a:spcPct val="15000"/>
              </a:spcBef>
              <a:buClr>
                <a:schemeClr val="accent2"/>
              </a:buClr>
              <a:buFont typeface="Arial" panose="020B0604020202020204" pitchFamily="34" charset="0"/>
              <a:buChar char="•"/>
              <a:defRPr/>
            </a:pPr>
            <a:r>
              <a:rPr lang="en-US" sz="1400" dirty="0"/>
              <a:t>If voicemail is received during regular business hours, Plans must acknowledge receipt within two hours.</a:t>
            </a:r>
          </a:p>
          <a:p>
            <a:pPr marL="285750" indent="-285750">
              <a:lnSpc>
                <a:spcPct val="100000"/>
              </a:lnSpc>
              <a:spcBef>
                <a:spcPct val="15000"/>
              </a:spcBef>
              <a:buClr>
                <a:schemeClr val="accent2"/>
              </a:buClr>
              <a:buFont typeface="Arial" panose="020B0604020202020204" pitchFamily="34" charset="0"/>
              <a:buChar char="•"/>
              <a:defRPr/>
            </a:pPr>
            <a:r>
              <a:rPr lang="en-US" sz="1400" dirty="0"/>
              <a:t>If voicemail/e-mail is received outside regular business hours, Plans must acknowledge receipt by the next business day. </a:t>
            </a:r>
          </a:p>
          <a:p>
            <a:pPr marL="285750" indent="-285750">
              <a:lnSpc>
                <a:spcPct val="100000"/>
              </a:lnSpc>
              <a:spcBef>
                <a:spcPct val="15000"/>
              </a:spcBef>
              <a:buClr>
                <a:schemeClr val="accent2"/>
              </a:buClr>
              <a:buFont typeface="Arial" panose="020B0604020202020204" pitchFamily="34" charset="0"/>
              <a:buChar char="•"/>
              <a:defRPr/>
            </a:pPr>
            <a:r>
              <a:rPr lang="en-US" sz="1400" dirty="0"/>
              <a:t>If an email or written correspondence (e.g., fax) is received, Plans must acknowledge receipt within one business day. </a:t>
            </a:r>
            <a:endParaRPr lang="en-US" sz="1400" dirty="0" smtClean="0"/>
          </a:p>
          <a:p>
            <a:pPr marL="285750" indent="-285750">
              <a:spcBef>
                <a:spcPct val="15000"/>
              </a:spcBef>
              <a:buClr>
                <a:schemeClr val="accent2"/>
              </a:buClr>
              <a:buFont typeface="Arial" panose="020B0604020202020204" pitchFamily="34" charset="0"/>
              <a:buChar char="•"/>
              <a:defRPr/>
            </a:pPr>
            <a:r>
              <a:rPr lang="en-US" sz="1400" dirty="0"/>
              <a:t>A Plan cannot limit the number of contracts it can service on one call unless there is an extraordinary circumstance that has lead to their Average Speed of Answer (ASA) to be greater than five minutes for five or more consecutive business days. </a:t>
            </a:r>
          </a:p>
          <a:p>
            <a:pPr marL="285750" indent="-285750">
              <a:lnSpc>
                <a:spcPct val="100000"/>
              </a:lnSpc>
              <a:spcBef>
                <a:spcPct val="15000"/>
              </a:spcBef>
              <a:buClr>
                <a:schemeClr val="accent2"/>
              </a:buClr>
              <a:buFont typeface="Arial" panose="020B0604020202020204" pitchFamily="34" charset="0"/>
              <a:buChar char="•"/>
              <a:defRPr/>
            </a:pPr>
            <a:endParaRPr lang="en-US" sz="1400" dirty="0"/>
          </a:p>
        </p:txBody>
      </p:sp>
    </p:spTree>
    <p:extLst>
      <p:ext uri="{BB962C8B-B14F-4D97-AF65-F5344CB8AC3E}">
        <p14:creationId xmlns:p14="http://schemas.microsoft.com/office/powerpoint/2010/main" val="289575877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0" y="2428352"/>
            <a:ext cx="9143999" cy="4429647"/>
          </a:xfrm>
          <a:prstGeom prst="rect">
            <a:avLst/>
          </a:prstGeom>
          <a:solidFill>
            <a:srgbClr val="F5ECD7"/>
          </a:solidFill>
          <a:ln w="9525" algn="ctr">
            <a:solidFill>
              <a:schemeClr val="bg2">
                <a:lumMod val="20000"/>
                <a:lumOff val="80000"/>
              </a:schemeClr>
            </a:solidFill>
            <a:miter lim="800000"/>
            <a:headEnd/>
            <a:tailEnd/>
          </a:ln>
        </p:spPr>
        <p:txBody>
          <a:bodyPr lIns="182880" anchor="ctr"/>
          <a:lstStyle/>
          <a:p>
            <a:pPr>
              <a:lnSpc>
                <a:spcPct val="105000"/>
              </a:lnSpc>
              <a:spcBef>
                <a:spcPct val="35000"/>
              </a:spcBef>
            </a:pPr>
            <a:endParaRPr lang="en-US" sz="1200">
              <a:solidFill>
                <a:srgbClr val="000000"/>
              </a:solidFill>
            </a:endParaRPr>
          </a:p>
        </p:txBody>
      </p:sp>
      <p:sp>
        <p:nvSpPr>
          <p:cNvPr id="56323" name="Content Placeholder 19"/>
          <p:cNvSpPr>
            <a:spLocks noGrp="1"/>
          </p:cNvSpPr>
          <p:nvPr>
            <p:ph idx="1"/>
          </p:nvPr>
        </p:nvSpPr>
        <p:spPr>
          <a:xfrm>
            <a:off x="561975" y="2516171"/>
            <a:ext cx="8482013" cy="3847307"/>
          </a:xfrm>
        </p:spPr>
        <p:txBody>
          <a:bodyPr/>
          <a:lstStyle/>
          <a:p>
            <a:pPr>
              <a:spcBef>
                <a:spcPts val="1200"/>
              </a:spcBef>
              <a:buClr>
                <a:srgbClr val="0070C0"/>
              </a:buClr>
            </a:pPr>
            <a:r>
              <a:rPr lang="en-US" sz="1800" dirty="0" smtClean="0"/>
              <a:t>Provider or member calls that are inappropriately received or routed to a Plan-to-Plan service line must be re-directed to the appropriate area. </a:t>
            </a:r>
          </a:p>
          <a:p>
            <a:pPr>
              <a:spcBef>
                <a:spcPts val="1200"/>
              </a:spcBef>
              <a:buClr>
                <a:srgbClr val="0070C0"/>
              </a:buClr>
            </a:pPr>
            <a:r>
              <a:rPr lang="en-US" sz="1800" dirty="0" smtClean="0"/>
              <a:t>Plan-to-Plan contacts/units must strive to serve as a one-stop shop or a single point of contact for common and complex inter-Plan questions.</a:t>
            </a:r>
          </a:p>
          <a:p>
            <a:pPr>
              <a:spcBef>
                <a:spcPts val="1200"/>
              </a:spcBef>
              <a:buClr>
                <a:srgbClr val="0070C0"/>
              </a:buClr>
            </a:pPr>
            <a:r>
              <a:rPr lang="en-US" sz="1800" dirty="0" smtClean="0"/>
              <a:t>Plans must publish their Plan-to-Plan contacts/units in the Inter-Plan Programs Directory (IPPD) and should consider publishing contact information on </a:t>
            </a:r>
            <a:r>
              <a:rPr lang="en-US" sz="1800" dirty="0" err="1" smtClean="0"/>
              <a:t>BlueSquared</a:t>
            </a:r>
            <a:r>
              <a:rPr lang="en-US" sz="1800" dirty="0" smtClean="0"/>
              <a:t> Transactions (i.e., General Inquiries, Medical Record Requests, Appeal and Informational Messages) as appropriate.</a:t>
            </a:r>
          </a:p>
          <a:p>
            <a:pPr>
              <a:spcBef>
                <a:spcPts val="1200"/>
              </a:spcBef>
              <a:buClr>
                <a:srgbClr val="0070C0"/>
              </a:buClr>
            </a:pPr>
            <a:r>
              <a:rPr lang="en-US" sz="1800" dirty="0" smtClean="0"/>
              <a:t>Plans must not disclose partner Plans’ Plan-to-Plan phone numbers to their members or providers. </a:t>
            </a:r>
          </a:p>
        </p:txBody>
      </p:sp>
      <p:sp>
        <p:nvSpPr>
          <p:cNvPr id="7" name="Content Placeholder 6"/>
          <p:cNvSpPr>
            <a:spLocks noGrp="1"/>
          </p:cNvSpPr>
          <p:nvPr>
            <p:ph idx="13"/>
          </p:nvPr>
        </p:nvSpPr>
        <p:spPr>
          <a:xfrm>
            <a:off x="533400" y="1675166"/>
            <a:ext cx="8229600" cy="685800"/>
          </a:xfrm>
        </p:spPr>
        <p:txBody>
          <a:bodyPr/>
          <a:lstStyle/>
          <a:p>
            <a:r>
              <a:rPr lang="en-US" sz="1800" dirty="0" smtClean="0"/>
              <a:t>Plan-to-Plan units are responsible for assisting partner Plans with resolving inter-Plan issues.   </a:t>
            </a:r>
          </a:p>
          <a:p>
            <a:endParaRPr lang="en-US" dirty="0"/>
          </a:p>
        </p:txBody>
      </p:sp>
      <p:sp>
        <p:nvSpPr>
          <p:cNvPr id="56325" name="Rectangle 22"/>
          <p:cNvSpPr>
            <a:spLocks noGrp="1" noChangeArrowheads="1"/>
          </p:cNvSpPr>
          <p:nvPr>
            <p:ph type="title"/>
          </p:nvPr>
        </p:nvSpPr>
        <p:spPr>
          <a:xfrm>
            <a:off x="533399" y="792985"/>
            <a:ext cx="8229600" cy="761178"/>
          </a:xfrm>
        </p:spPr>
        <p:txBody>
          <a:bodyPr/>
          <a:lstStyle/>
          <a:p>
            <a:r>
              <a:rPr lang="en-US" sz="2400" dirty="0" smtClean="0">
                <a:effectLst/>
              </a:rPr>
              <a:t>Plan-to-Plan Servicing Requirements</a:t>
            </a:r>
            <a:br>
              <a:rPr lang="en-US" sz="2400" dirty="0" smtClean="0">
                <a:effectLst/>
              </a:rPr>
            </a:br>
            <a:r>
              <a:rPr lang="en-US" sz="1800" b="0" i="1" dirty="0" smtClean="0">
                <a:effectLst/>
              </a:rPr>
              <a:t>Plan-to-Plan Functions </a:t>
            </a:r>
          </a:p>
        </p:txBody>
      </p:sp>
    </p:spTree>
    <p:extLst>
      <p:ext uri="{BB962C8B-B14F-4D97-AF65-F5344CB8AC3E}">
        <p14:creationId xmlns:p14="http://schemas.microsoft.com/office/powerpoint/2010/main" val="28607904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0" y="2095066"/>
            <a:ext cx="9143999" cy="4762934"/>
          </a:xfrm>
          <a:prstGeom prst="rect">
            <a:avLst/>
          </a:prstGeom>
          <a:solidFill>
            <a:srgbClr val="F5ECD7"/>
          </a:solidFill>
          <a:ln w="9525" algn="ctr">
            <a:solidFill>
              <a:schemeClr val="bg2">
                <a:lumMod val="20000"/>
                <a:lumOff val="80000"/>
              </a:schemeClr>
            </a:solidFill>
            <a:miter lim="800000"/>
            <a:headEnd/>
            <a:tailEnd/>
          </a:ln>
        </p:spPr>
        <p:txBody>
          <a:bodyPr lIns="182880" anchor="ctr"/>
          <a:lstStyle/>
          <a:p>
            <a:pPr>
              <a:lnSpc>
                <a:spcPct val="105000"/>
              </a:lnSpc>
              <a:spcBef>
                <a:spcPct val="35000"/>
              </a:spcBef>
            </a:pPr>
            <a:endParaRPr lang="en-US" sz="1200">
              <a:solidFill>
                <a:srgbClr val="000000"/>
              </a:solidFill>
            </a:endParaRPr>
          </a:p>
        </p:txBody>
      </p:sp>
      <p:sp>
        <p:nvSpPr>
          <p:cNvPr id="13" name="Content Placeholder 12"/>
          <p:cNvSpPr>
            <a:spLocks noGrp="1"/>
          </p:cNvSpPr>
          <p:nvPr>
            <p:ph idx="1"/>
          </p:nvPr>
        </p:nvSpPr>
        <p:spPr>
          <a:xfrm>
            <a:off x="561975" y="2389417"/>
            <a:ext cx="8368665" cy="3916363"/>
          </a:xfrm>
        </p:spPr>
        <p:txBody>
          <a:bodyPr/>
          <a:lstStyle/>
          <a:p>
            <a:pPr marL="169863" indent="-169863">
              <a:spcBef>
                <a:spcPts val="0"/>
              </a:spcBef>
              <a:spcAft>
                <a:spcPts val="800"/>
              </a:spcAft>
              <a:buClr>
                <a:srgbClr val="0070C0"/>
              </a:buClr>
              <a:defRPr/>
            </a:pPr>
            <a:r>
              <a:rPr lang="en-US" sz="1600" dirty="0" smtClean="0"/>
              <a:t>Plans may initiate a Plan-to-Plan inquiry when a question or issue has not been resolved after two BlueSquared General Inquiries have been sent and follow-up is still necessary.</a:t>
            </a:r>
          </a:p>
          <a:p>
            <a:pPr marL="169863" indent="-169863">
              <a:spcBef>
                <a:spcPts val="0"/>
              </a:spcBef>
              <a:spcAft>
                <a:spcPts val="800"/>
              </a:spcAft>
              <a:buClr>
                <a:srgbClr val="0070C0"/>
              </a:buClr>
              <a:defRPr/>
            </a:pPr>
            <a:r>
              <a:rPr lang="en-US" sz="1600" dirty="0" smtClean="0"/>
              <a:t>The following are examples of situations when it may be necessary to contact a partner Plan’s Plan-to-Plan Service unit </a:t>
            </a:r>
            <a:r>
              <a:rPr lang="en-US" sz="1600" smtClean="0"/>
              <a:t>for inter-Plan </a:t>
            </a:r>
            <a:r>
              <a:rPr lang="en-US" sz="1600" dirty="0" smtClean="0"/>
              <a:t>issue resolution:</a:t>
            </a:r>
          </a:p>
          <a:p>
            <a:pPr lvl="1" indent="-230188">
              <a:spcBef>
                <a:spcPts val="0"/>
              </a:spcBef>
              <a:spcAft>
                <a:spcPts val="600"/>
              </a:spcAft>
              <a:buClr>
                <a:srgbClr val="0070C0"/>
              </a:buClr>
              <a:buFont typeface="Arial" pitchFamily="34" charset="0"/>
              <a:buChar char="–"/>
              <a:defRPr/>
            </a:pPr>
            <a:r>
              <a:rPr lang="en-US" sz="1400" dirty="0" smtClean="0"/>
              <a:t>A provider or member is on the phone and the claim is aged over 30 days.</a:t>
            </a:r>
          </a:p>
          <a:p>
            <a:pPr lvl="1" indent="-230188">
              <a:spcBef>
                <a:spcPts val="0"/>
              </a:spcBef>
              <a:spcAft>
                <a:spcPts val="600"/>
              </a:spcAft>
              <a:buClr>
                <a:srgbClr val="0070C0"/>
              </a:buClr>
              <a:buFont typeface="Arial" pitchFamily="34" charset="0"/>
              <a:buChar char="–"/>
              <a:defRPr/>
            </a:pPr>
            <a:r>
              <a:rPr lang="en-US" sz="1400" dirty="0" smtClean="0"/>
              <a:t>An irate provider or member is on the phone.</a:t>
            </a:r>
          </a:p>
          <a:p>
            <a:pPr lvl="1" indent="-230188">
              <a:spcBef>
                <a:spcPts val="0"/>
              </a:spcBef>
              <a:spcAft>
                <a:spcPts val="600"/>
              </a:spcAft>
              <a:buClr>
                <a:srgbClr val="0070C0"/>
              </a:buClr>
              <a:buFont typeface="Arial" pitchFamily="34" charset="0"/>
              <a:buChar char="–"/>
              <a:defRPr/>
            </a:pPr>
            <a:r>
              <a:rPr lang="en-US" sz="1400" dirty="0" smtClean="0"/>
              <a:t>In-house research has been conducted, routine channels for resolving issue have been exhausted and the issue is still outstanding. </a:t>
            </a:r>
          </a:p>
          <a:p>
            <a:pPr lvl="1" indent="-230188">
              <a:spcBef>
                <a:spcPts val="0"/>
              </a:spcBef>
              <a:spcAft>
                <a:spcPts val="600"/>
              </a:spcAft>
              <a:buClr>
                <a:srgbClr val="0070C0"/>
              </a:buClr>
              <a:buFont typeface="Arial" pitchFamily="34" charset="0"/>
              <a:buChar char="–"/>
              <a:defRPr/>
            </a:pPr>
            <a:r>
              <a:rPr lang="en-US" sz="1400" dirty="0" smtClean="0"/>
              <a:t>Complex issues difficult to communicate in writing.</a:t>
            </a:r>
          </a:p>
          <a:p>
            <a:pPr lvl="1" indent="-230188">
              <a:spcBef>
                <a:spcPts val="0"/>
              </a:spcBef>
              <a:spcAft>
                <a:spcPts val="600"/>
              </a:spcAft>
              <a:buClr>
                <a:srgbClr val="0070C0"/>
              </a:buClr>
              <a:buFont typeface="Arial" pitchFamily="34" charset="0"/>
              <a:buChar char="–"/>
              <a:defRPr/>
            </a:pPr>
            <a:r>
              <a:rPr lang="en-US" sz="1400" dirty="0" smtClean="0"/>
              <a:t>Issues involving a state’s Department of Insurance.</a:t>
            </a:r>
          </a:p>
          <a:p>
            <a:pPr lvl="1" indent="-230188">
              <a:spcBef>
                <a:spcPts val="0"/>
              </a:spcBef>
              <a:spcAft>
                <a:spcPts val="600"/>
              </a:spcAft>
              <a:buClr>
                <a:srgbClr val="0070C0"/>
              </a:buClr>
              <a:buFont typeface="Arial" pitchFamily="34" charset="0"/>
              <a:buChar char="–"/>
              <a:defRPr/>
            </a:pPr>
            <a:r>
              <a:rPr lang="en-US" sz="1400" dirty="0" smtClean="0"/>
              <a:t>Medicare crossover and non-ITS claims questions.</a:t>
            </a:r>
          </a:p>
          <a:p>
            <a:pPr marL="169863" indent="-169863">
              <a:spcBef>
                <a:spcPts val="0"/>
              </a:spcBef>
              <a:spcAft>
                <a:spcPts val="800"/>
              </a:spcAft>
              <a:buClr>
                <a:srgbClr val="0070C0"/>
              </a:buClr>
              <a:defRPr/>
            </a:pPr>
            <a:r>
              <a:rPr lang="en-US" sz="1600" dirty="0" smtClean="0"/>
              <a:t>To facilitate a Plan’s ability to research and resolve an inter-Plan issue, the calling Plan must have all the necessary information readily available.</a:t>
            </a:r>
            <a:endParaRPr lang="en-US" sz="1600" dirty="0"/>
          </a:p>
        </p:txBody>
      </p:sp>
      <p:sp>
        <p:nvSpPr>
          <p:cNvPr id="7" name="Content Placeholder 6"/>
          <p:cNvSpPr>
            <a:spLocks noGrp="1"/>
          </p:cNvSpPr>
          <p:nvPr>
            <p:ph idx="13"/>
          </p:nvPr>
        </p:nvSpPr>
        <p:spPr>
          <a:xfrm>
            <a:off x="533400" y="1756507"/>
            <a:ext cx="8686800" cy="685800"/>
          </a:xfrm>
        </p:spPr>
        <p:txBody>
          <a:bodyPr/>
          <a:lstStyle/>
          <a:p>
            <a:r>
              <a:rPr lang="en-US" sz="1800" dirty="0" smtClean="0"/>
              <a:t>Plans must ensure they utilize the Plan-to-Plan units appropriately.</a:t>
            </a:r>
          </a:p>
          <a:p>
            <a:endParaRPr lang="en-US" dirty="0"/>
          </a:p>
        </p:txBody>
      </p:sp>
      <p:sp>
        <p:nvSpPr>
          <p:cNvPr id="57348" name="Rectangle 17"/>
          <p:cNvSpPr>
            <a:spLocks noGrp="1" noChangeArrowheads="1"/>
          </p:cNvSpPr>
          <p:nvPr>
            <p:ph type="title"/>
          </p:nvPr>
        </p:nvSpPr>
        <p:spPr>
          <a:xfrm>
            <a:off x="502919" y="804002"/>
            <a:ext cx="8229600" cy="681182"/>
          </a:xfrm>
        </p:spPr>
        <p:txBody>
          <a:bodyPr/>
          <a:lstStyle/>
          <a:p>
            <a:r>
              <a:rPr lang="en-US" sz="2400" dirty="0" smtClean="0">
                <a:effectLst/>
              </a:rPr>
              <a:t>Plan-to-Plan Servicing Requirements </a:t>
            </a:r>
            <a:r>
              <a:rPr lang="en-US" dirty="0" smtClean="0">
                <a:effectLst/>
              </a:rPr>
              <a:t/>
            </a:r>
            <a:br>
              <a:rPr lang="en-US" dirty="0" smtClean="0">
                <a:effectLst/>
              </a:rPr>
            </a:br>
            <a:r>
              <a:rPr lang="en-US" sz="1800" b="0" i="1" dirty="0" smtClean="0">
                <a:solidFill>
                  <a:schemeClr val="accent1">
                    <a:lumMod val="50000"/>
                  </a:schemeClr>
                </a:solidFill>
                <a:effectLst/>
              </a:rPr>
              <a:t>When to Contact the Plan-to-Plan Unit</a:t>
            </a:r>
            <a:r>
              <a:rPr lang="en-US" sz="3000" b="0" i="1" dirty="0" smtClean="0">
                <a:solidFill>
                  <a:schemeClr val="accent1">
                    <a:lumMod val="50000"/>
                  </a:schemeClr>
                </a:solidFill>
                <a:effectLst/>
              </a:rPr>
              <a:t> </a:t>
            </a:r>
          </a:p>
        </p:txBody>
      </p:sp>
    </p:spTree>
    <p:extLst>
      <p:ext uri="{BB962C8B-B14F-4D97-AF65-F5344CB8AC3E}">
        <p14:creationId xmlns:p14="http://schemas.microsoft.com/office/powerpoint/2010/main" val="401660144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0" y="2659433"/>
            <a:ext cx="9144000" cy="4198567"/>
          </a:xfrm>
          <a:prstGeom prst="rect">
            <a:avLst/>
          </a:prstGeom>
          <a:solidFill>
            <a:srgbClr val="F5ECD7"/>
          </a:solidFill>
          <a:ln w="9525" algn="ctr">
            <a:solidFill>
              <a:schemeClr val="bg2">
                <a:lumMod val="20000"/>
                <a:lumOff val="80000"/>
              </a:schemeClr>
            </a:solidFill>
            <a:miter lim="800000"/>
            <a:headEnd/>
            <a:tailEnd/>
          </a:ln>
        </p:spPr>
        <p:txBody>
          <a:bodyPr lIns="182880" anchor="ctr"/>
          <a:lstStyle/>
          <a:p>
            <a:pPr>
              <a:lnSpc>
                <a:spcPct val="105000"/>
              </a:lnSpc>
              <a:spcBef>
                <a:spcPct val="35000"/>
              </a:spcBef>
            </a:pPr>
            <a:endParaRPr lang="en-US" sz="1200">
              <a:solidFill>
                <a:srgbClr val="000000"/>
              </a:solidFill>
            </a:endParaRPr>
          </a:p>
        </p:txBody>
      </p:sp>
      <p:sp>
        <p:nvSpPr>
          <p:cNvPr id="59397" name="Content Placeholder 21"/>
          <p:cNvSpPr>
            <a:spLocks noGrp="1"/>
          </p:cNvSpPr>
          <p:nvPr>
            <p:ph idx="1"/>
          </p:nvPr>
        </p:nvSpPr>
        <p:spPr>
          <a:xfrm>
            <a:off x="561975" y="2837233"/>
            <a:ext cx="8201024" cy="3987719"/>
          </a:xfrm>
        </p:spPr>
        <p:txBody>
          <a:bodyPr/>
          <a:lstStyle/>
          <a:p>
            <a:pPr>
              <a:spcBef>
                <a:spcPts val="1200"/>
              </a:spcBef>
            </a:pPr>
            <a:r>
              <a:rPr lang="en-US" sz="1800" dirty="0" smtClean="0"/>
              <a:t>Plan-to-Plan service staff must have in-depth inter-Plan knowledge and training.</a:t>
            </a:r>
          </a:p>
          <a:p>
            <a:pPr>
              <a:spcBef>
                <a:spcPts val="1200"/>
              </a:spcBef>
            </a:pPr>
            <a:r>
              <a:rPr lang="en-US" sz="1800" dirty="0" smtClean="0"/>
              <a:t>Plans must have a comprehensive training curriculum for Plan-to-Plan service staff, which includes a soft skills training module</a:t>
            </a:r>
            <a:r>
              <a:rPr lang="en-US" sz="1800" dirty="0"/>
              <a:t>.</a:t>
            </a:r>
            <a:endParaRPr lang="en-US" sz="1800" strike="sngStrike" dirty="0" smtClean="0"/>
          </a:p>
          <a:p>
            <a:pPr>
              <a:spcBef>
                <a:spcPts val="1200"/>
              </a:spcBef>
            </a:pPr>
            <a:r>
              <a:rPr lang="en-US" sz="1800" dirty="0" smtClean="0"/>
              <a:t>Plan-to-Plan service staff should be accountable for timely issue resolution and following up with the internal business partners and with partner Plans, as appropriate. </a:t>
            </a:r>
          </a:p>
          <a:p>
            <a:pPr>
              <a:spcBef>
                <a:spcPts val="1200"/>
              </a:spcBef>
            </a:pPr>
            <a:r>
              <a:rPr lang="en-US" sz="1800" dirty="0" smtClean="0"/>
              <a:t>If an issue requires further research and cannot be resolved within one contact, the inquiry must remain open and Par/Host and Control/Home Plans must agree upon a timeframe for follow-up and resolution.</a:t>
            </a:r>
          </a:p>
        </p:txBody>
      </p:sp>
      <p:sp>
        <p:nvSpPr>
          <p:cNvPr id="7" name="Content Placeholder 6"/>
          <p:cNvSpPr>
            <a:spLocks noGrp="1"/>
          </p:cNvSpPr>
          <p:nvPr>
            <p:ph idx="13"/>
          </p:nvPr>
        </p:nvSpPr>
        <p:spPr>
          <a:xfrm>
            <a:off x="533400" y="1681226"/>
            <a:ext cx="8686800" cy="685800"/>
          </a:xfrm>
        </p:spPr>
        <p:txBody>
          <a:bodyPr/>
          <a:lstStyle/>
          <a:p>
            <a:r>
              <a:rPr lang="en-US" sz="1800" dirty="0" smtClean="0"/>
              <a:t>Similar to the provider servicing requirements, it is imperative that staff have the appropriate tools and knowledge to support prompt and effective issue resolution when servicing their partner Plans.</a:t>
            </a:r>
          </a:p>
          <a:p>
            <a:endParaRPr lang="en-US" dirty="0"/>
          </a:p>
        </p:txBody>
      </p:sp>
      <p:sp>
        <p:nvSpPr>
          <p:cNvPr id="59396" name="Rectangle 23"/>
          <p:cNvSpPr>
            <a:spLocks noGrp="1" noChangeArrowheads="1"/>
          </p:cNvSpPr>
          <p:nvPr>
            <p:ph type="title"/>
          </p:nvPr>
        </p:nvSpPr>
        <p:spPr>
          <a:xfrm>
            <a:off x="533399" y="792986"/>
            <a:ext cx="8229600" cy="681182"/>
          </a:xfrm>
        </p:spPr>
        <p:txBody>
          <a:bodyPr/>
          <a:lstStyle/>
          <a:p>
            <a:r>
              <a:rPr lang="en-US" sz="2400" dirty="0" smtClean="0">
                <a:effectLst/>
              </a:rPr>
              <a:t>Plan-to-Plan Servicing Requirements</a:t>
            </a:r>
            <a:r>
              <a:rPr lang="en-US" dirty="0" smtClean="0">
                <a:effectLst/>
              </a:rPr>
              <a:t/>
            </a:r>
            <a:br>
              <a:rPr lang="en-US" dirty="0" smtClean="0">
                <a:effectLst/>
              </a:rPr>
            </a:br>
            <a:r>
              <a:rPr lang="en-US" sz="1800" b="0" i="1" dirty="0" smtClean="0">
                <a:effectLst/>
              </a:rPr>
              <a:t>Tools and Knowledge  </a:t>
            </a:r>
          </a:p>
        </p:txBody>
      </p:sp>
    </p:spTree>
    <p:extLst>
      <p:ext uri="{BB962C8B-B14F-4D97-AF65-F5344CB8AC3E}">
        <p14:creationId xmlns:p14="http://schemas.microsoft.com/office/powerpoint/2010/main" val="3703341189"/>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0" y="2455864"/>
            <a:ext cx="9144000" cy="4402136"/>
          </a:xfrm>
          <a:solidFill>
            <a:srgbClr val="F5ECD7"/>
          </a:solidFill>
          <a:ln>
            <a:solidFill>
              <a:schemeClr val="bg2">
                <a:lumMod val="20000"/>
                <a:lumOff val="80000"/>
              </a:schemeClr>
            </a:solidFill>
          </a:ln>
        </p:spPr>
        <p:txBody>
          <a:bodyPr/>
          <a:lstStyle/>
          <a:p>
            <a:pPr marL="169863" indent="-169863">
              <a:spcBef>
                <a:spcPts val="0"/>
              </a:spcBef>
              <a:spcAft>
                <a:spcPts val="800"/>
              </a:spcAft>
              <a:defRPr/>
            </a:pPr>
            <a:endParaRPr lang="en-US" sz="1500" dirty="0" smtClean="0"/>
          </a:p>
          <a:p>
            <a:pPr>
              <a:spcBef>
                <a:spcPts val="0"/>
              </a:spcBef>
              <a:spcAft>
                <a:spcPts val="800"/>
              </a:spcAft>
              <a:defRPr/>
            </a:pPr>
            <a:endParaRPr lang="en-US" sz="1500" dirty="0"/>
          </a:p>
        </p:txBody>
      </p:sp>
      <p:sp>
        <p:nvSpPr>
          <p:cNvPr id="7" name="Content Placeholder 6"/>
          <p:cNvSpPr>
            <a:spLocks noGrp="1"/>
          </p:cNvSpPr>
          <p:nvPr>
            <p:ph idx="13"/>
          </p:nvPr>
        </p:nvSpPr>
        <p:spPr>
          <a:xfrm>
            <a:off x="533400" y="1665006"/>
            <a:ext cx="8358188" cy="685800"/>
          </a:xfrm>
        </p:spPr>
        <p:txBody>
          <a:bodyPr/>
          <a:lstStyle/>
          <a:p>
            <a:r>
              <a:rPr lang="en-US" sz="1800" dirty="0" smtClean="0"/>
              <a:t>Plans must be thorough in their research of issues and follow through on resolution.</a:t>
            </a:r>
          </a:p>
          <a:p>
            <a:endParaRPr lang="en-US" dirty="0"/>
          </a:p>
        </p:txBody>
      </p:sp>
      <p:sp>
        <p:nvSpPr>
          <p:cNvPr id="58372" name="Rectangle 17"/>
          <p:cNvSpPr>
            <a:spLocks noGrp="1" noChangeArrowheads="1"/>
          </p:cNvSpPr>
          <p:nvPr>
            <p:ph type="title"/>
          </p:nvPr>
        </p:nvSpPr>
        <p:spPr>
          <a:xfrm>
            <a:off x="533399" y="781968"/>
            <a:ext cx="8229600" cy="681182"/>
          </a:xfrm>
        </p:spPr>
        <p:txBody>
          <a:bodyPr/>
          <a:lstStyle/>
          <a:p>
            <a:r>
              <a:rPr lang="en-US" sz="2400" dirty="0" smtClean="0">
                <a:effectLst/>
              </a:rPr>
              <a:t>Plan-to-Plan Servicing Requirements</a:t>
            </a:r>
            <a:r>
              <a:rPr lang="en-US" dirty="0" smtClean="0">
                <a:effectLst/>
              </a:rPr>
              <a:t/>
            </a:r>
            <a:br>
              <a:rPr lang="en-US" dirty="0" smtClean="0">
                <a:effectLst/>
              </a:rPr>
            </a:br>
            <a:r>
              <a:rPr lang="en-US" sz="1800" b="0" i="1" dirty="0" smtClean="0">
                <a:solidFill>
                  <a:schemeClr val="accent1">
                    <a:lumMod val="50000"/>
                  </a:schemeClr>
                </a:solidFill>
                <a:effectLst/>
              </a:rPr>
              <a:t>Inquiry Resolution</a:t>
            </a:r>
          </a:p>
        </p:txBody>
      </p:sp>
      <p:sp>
        <p:nvSpPr>
          <p:cNvPr id="2" name="TextBox 1"/>
          <p:cNvSpPr txBox="1"/>
          <p:nvPr/>
        </p:nvSpPr>
        <p:spPr>
          <a:xfrm>
            <a:off x="551180" y="2636520"/>
            <a:ext cx="8046720" cy="3708708"/>
          </a:xfrm>
          <a:prstGeom prst="rect">
            <a:avLst/>
          </a:prstGeom>
          <a:noFill/>
        </p:spPr>
        <p:txBody>
          <a:bodyPr wrap="square" lIns="0" tIns="0" rtlCol="0">
            <a:spAutoFit/>
          </a:bodyPr>
          <a:lstStyle/>
          <a:p>
            <a:pPr marL="285750" indent="-285750">
              <a:spcBef>
                <a:spcPts val="0"/>
              </a:spcBef>
              <a:spcAft>
                <a:spcPts val="800"/>
              </a:spcAft>
              <a:buClr>
                <a:schemeClr val="accent2"/>
              </a:buClr>
              <a:buFont typeface="Arial" panose="020B0604020202020204" pitchFamily="34" charset="0"/>
              <a:buChar char="•"/>
              <a:defRPr/>
            </a:pPr>
            <a:r>
              <a:rPr lang="en-US" sz="1600" dirty="0" smtClean="0"/>
              <a:t>If </a:t>
            </a:r>
            <a:r>
              <a:rPr lang="en-US" sz="1600" dirty="0"/>
              <a:t>an issue cannot be resolved at the time of the call, the  receiving Plan must keep the inquiry open and communicate a timeframe for follow-up and steps involved to achieve resolution.  </a:t>
            </a:r>
            <a:endParaRPr lang="en-US" sz="1600" strike="sngStrike" dirty="0"/>
          </a:p>
          <a:p>
            <a:pPr marL="285750" indent="-285750">
              <a:spcBef>
                <a:spcPts val="0"/>
              </a:spcBef>
              <a:spcAft>
                <a:spcPts val="800"/>
              </a:spcAft>
              <a:buClr>
                <a:schemeClr val="accent2"/>
              </a:buClr>
              <a:buFont typeface="Arial" panose="020B0604020202020204" pitchFamily="34" charset="0"/>
              <a:buChar char="•"/>
              <a:defRPr/>
            </a:pPr>
            <a:r>
              <a:rPr lang="en-US" sz="1600" dirty="0"/>
              <a:t>For Medicare crossover and non-ITS claim questions, Control/Home Plans must supply:</a:t>
            </a:r>
          </a:p>
          <a:p>
            <a:pPr lvl="1" indent="-230188">
              <a:spcBef>
                <a:spcPts val="0"/>
              </a:spcBef>
              <a:spcAft>
                <a:spcPts val="400"/>
              </a:spcAft>
              <a:buClr>
                <a:schemeClr val="accent2"/>
              </a:buClr>
              <a:buFont typeface="Arial" pitchFamily="34" charset="0"/>
              <a:buChar char="–"/>
              <a:defRPr/>
            </a:pPr>
            <a:r>
              <a:rPr lang="en-US" sz="1600" dirty="0"/>
              <a:t> Check Number.</a:t>
            </a:r>
          </a:p>
          <a:p>
            <a:pPr lvl="1" indent="-230188">
              <a:spcBef>
                <a:spcPts val="0"/>
              </a:spcBef>
              <a:spcAft>
                <a:spcPts val="400"/>
              </a:spcAft>
              <a:buClr>
                <a:schemeClr val="accent2"/>
              </a:buClr>
              <a:buFont typeface="Arial" pitchFamily="34" charset="0"/>
              <a:buChar char="–"/>
              <a:defRPr/>
            </a:pPr>
            <a:r>
              <a:rPr lang="en-US" sz="1600" dirty="0"/>
              <a:t> Payment Date.</a:t>
            </a:r>
          </a:p>
          <a:p>
            <a:pPr lvl="1" indent="-230188">
              <a:spcBef>
                <a:spcPts val="0"/>
              </a:spcBef>
              <a:spcAft>
                <a:spcPts val="400"/>
              </a:spcAft>
              <a:buClr>
                <a:schemeClr val="accent2"/>
              </a:buClr>
              <a:buFont typeface="Arial" pitchFamily="34" charset="0"/>
              <a:buChar char="–"/>
              <a:defRPr/>
            </a:pPr>
            <a:r>
              <a:rPr lang="en-US" sz="1600" dirty="0"/>
              <a:t> Amount Paid (including member liabilities).</a:t>
            </a:r>
          </a:p>
          <a:p>
            <a:pPr lvl="1" indent="-230188">
              <a:spcBef>
                <a:spcPts val="0"/>
              </a:spcBef>
              <a:spcAft>
                <a:spcPts val="400"/>
              </a:spcAft>
              <a:buClr>
                <a:schemeClr val="accent2"/>
              </a:buClr>
              <a:buFont typeface="Arial" pitchFamily="34" charset="0"/>
              <a:buChar char="–"/>
              <a:defRPr/>
            </a:pPr>
            <a:r>
              <a:rPr lang="en-US" sz="1600" dirty="0"/>
              <a:t> Payee and internal claims number, if available.</a:t>
            </a:r>
          </a:p>
          <a:p>
            <a:pPr lvl="1" indent="-230188">
              <a:spcBef>
                <a:spcPts val="0"/>
              </a:spcBef>
              <a:spcAft>
                <a:spcPts val="400"/>
              </a:spcAft>
              <a:buClr>
                <a:schemeClr val="accent2"/>
              </a:buClr>
              <a:buFont typeface="Arial" pitchFamily="34" charset="0"/>
              <a:buChar char="–"/>
              <a:defRPr/>
            </a:pPr>
            <a:r>
              <a:rPr lang="en-US" sz="1600" dirty="0"/>
              <a:t> If denied, the reason for denial.</a:t>
            </a:r>
          </a:p>
          <a:p>
            <a:pPr marL="285750" indent="-285750">
              <a:spcBef>
                <a:spcPts val="0"/>
              </a:spcBef>
              <a:spcAft>
                <a:spcPts val="800"/>
              </a:spcAft>
              <a:buClr>
                <a:schemeClr val="accent2"/>
              </a:buClr>
              <a:buFont typeface="Arial" panose="020B0604020202020204" pitchFamily="34" charset="0"/>
              <a:buChar char="•"/>
              <a:defRPr/>
            </a:pPr>
            <a:r>
              <a:rPr lang="en-US" sz="1600" dirty="0"/>
              <a:t>When a member call initiates a </a:t>
            </a:r>
            <a:r>
              <a:rPr lang="en-US" sz="1600" dirty="0" smtClean="0"/>
              <a:t>Plan-to-Plan call </a:t>
            </a:r>
            <a:r>
              <a:rPr lang="en-US" sz="1600" dirty="0"/>
              <a:t>related to a participating provider’s billing or payment related issue, the Par/Host Plan must first try to resolve the situation without requesting documentation from the member.  </a:t>
            </a:r>
            <a:endParaRPr lang="en-US" sz="1600" strike="sngStrike" dirty="0"/>
          </a:p>
        </p:txBody>
      </p:sp>
    </p:spTree>
    <p:extLst>
      <p:ext uri="{BB962C8B-B14F-4D97-AF65-F5344CB8AC3E}">
        <p14:creationId xmlns:p14="http://schemas.microsoft.com/office/powerpoint/2010/main" val="51731403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3"/>
          <p:cNvSpPr>
            <a:spLocks noGrp="1" noChangeArrowheads="1"/>
          </p:cNvSpPr>
          <p:nvPr>
            <p:ph idx="1"/>
          </p:nvPr>
        </p:nvSpPr>
        <p:spPr>
          <a:xfrm>
            <a:off x="457200" y="2110263"/>
            <a:ext cx="8229600" cy="3916363"/>
          </a:xfrm>
        </p:spPr>
        <p:txBody>
          <a:bodyPr/>
          <a:lstStyle/>
          <a:p>
            <a:r>
              <a:rPr lang="en-US" sz="1800" dirty="0" smtClean="0"/>
              <a:t>To establish a baseline of consistent knowledge across the  System.</a:t>
            </a:r>
          </a:p>
          <a:p>
            <a:r>
              <a:rPr lang="en-US" sz="1800" dirty="0" smtClean="0"/>
              <a:t>To ensure Plan staff:</a:t>
            </a:r>
          </a:p>
          <a:p>
            <a:pPr lvl="1" indent="-230188"/>
            <a:r>
              <a:rPr lang="en-US" sz="1600" dirty="0" smtClean="0"/>
              <a:t>Understand how the Inter-Plan </a:t>
            </a:r>
            <a:r>
              <a:rPr lang="en-US" sz="1600" dirty="0"/>
              <a:t>P</a:t>
            </a:r>
            <a:r>
              <a:rPr lang="en-US" sz="1600" dirty="0" smtClean="0"/>
              <a:t>rograms work and what the</a:t>
            </a:r>
            <a:r>
              <a:rPr lang="en-US" sz="1600" dirty="0" smtClean="0">
                <a:solidFill>
                  <a:srgbClr val="FF0000"/>
                </a:solidFill>
              </a:rPr>
              <a:t> </a:t>
            </a:r>
            <a:r>
              <a:rPr lang="en-US" sz="1600" dirty="0" smtClean="0"/>
              <a:t>Plans’ responsibilities are.</a:t>
            </a:r>
          </a:p>
          <a:p>
            <a:pPr lvl="1" indent="-230188"/>
            <a:r>
              <a:rPr lang="en-US" sz="1600" dirty="0" smtClean="0"/>
              <a:t>Can accurately service providers’ inquiries and requests regarding out-of-area patients, eliminating the need for return calls.</a:t>
            </a:r>
          </a:p>
          <a:p>
            <a:r>
              <a:rPr lang="en-US" sz="1800" dirty="0" smtClean="0"/>
              <a:t>To fulfill the Board-approved Inter-Plan Programs policy requirement to educate Plan staff about the Inter-Plan Programs.</a:t>
            </a:r>
          </a:p>
        </p:txBody>
      </p:sp>
      <p:sp>
        <p:nvSpPr>
          <p:cNvPr id="8" name="Content Placeholder 7"/>
          <p:cNvSpPr>
            <a:spLocks noGrp="1"/>
          </p:cNvSpPr>
          <p:nvPr>
            <p:ph idx="13"/>
          </p:nvPr>
        </p:nvSpPr>
        <p:spPr>
          <a:xfrm>
            <a:off x="432816" y="1504950"/>
            <a:ext cx="8229600" cy="685800"/>
          </a:xfrm>
        </p:spPr>
        <p:txBody>
          <a:bodyPr/>
          <a:lstStyle/>
          <a:p>
            <a:pPr eaLnBrk="0" hangingPunct="0">
              <a:lnSpc>
                <a:spcPct val="95000"/>
              </a:lnSpc>
              <a:spcBef>
                <a:spcPct val="60000"/>
              </a:spcBef>
              <a:buClr>
                <a:srgbClr val="0091CA"/>
              </a:buClr>
              <a:buSzPct val="100000"/>
            </a:pPr>
            <a:r>
              <a:rPr lang="en-US" sz="1800" dirty="0" smtClean="0"/>
              <a:t>This Inter-Plan Programs (IPP) Training Program was developed</a:t>
            </a:r>
            <a:r>
              <a:rPr lang="en-US" dirty="0" smtClean="0"/>
              <a:t>: </a:t>
            </a:r>
            <a:endParaRPr lang="en-US" dirty="0"/>
          </a:p>
        </p:txBody>
      </p:sp>
      <p:sp>
        <p:nvSpPr>
          <p:cNvPr id="5124" name="Rectangle 2"/>
          <p:cNvSpPr>
            <a:spLocks noGrp="1" noChangeArrowheads="1"/>
          </p:cNvSpPr>
          <p:nvPr>
            <p:ph type="title"/>
          </p:nvPr>
        </p:nvSpPr>
        <p:spPr>
          <a:xfrm>
            <a:off x="466531" y="808264"/>
            <a:ext cx="8229600" cy="681182"/>
          </a:xfrm>
        </p:spPr>
        <p:txBody>
          <a:bodyPr/>
          <a:lstStyle/>
          <a:p>
            <a:pPr eaLnBrk="1" hangingPunct="1"/>
            <a:r>
              <a:rPr lang="en-US" sz="2400" dirty="0" smtClean="0">
                <a:solidFill>
                  <a:schemeClr val="accent1">
                    <a:lumMod val="50000"/>
                  </a:schemeClr>
                </a:solidFill>
              </a:rPr>
              <a:t>Why Learn About Inter-Plan Programs (IPP)?</a:t>
            </a:r>
          </a:p>
        </p:txBody>
      </p:sp>
      <p:sp>
        <p:nvSpPr>
          <p:cNvPr id="9" name="Rectangle 8"/>
          <p:cNvSpPr/>
          <p:nvPr/>
        </p:nvSpPr>
        <p:spPr>
          <a:xfrm>
            <a:off x="0" y="5383760"/>
            <a:ext cx="9144000" cy="961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466531" y="5442216"/>
            <a:ext cx="8359775" cy="923330"/>
          </a:xfrm>
          <a:prstGeom prst="rect">
            <a:avLst/>
          </a:prstGeom>
        </p:spPr>
        <p:txBody>
          <a:bodyPr wrap="square">
            <a:spAutoFit/>
          </a:bodyPr>
          <a:lstStyle/>
          <a:p>
            <a:pPr lvl="0" algn="ctr">
              <a:spcBef>
                <a:spcPct val="50000"/>
              </a:spcBef>
            </a:pPr>
            <a:r>
              <a:rPr lang="en-US" b="1" dirty="0" smtClean="0">
                <a:solidFill>
                  <a:srgbClr val="417191"/>
                </a:solidFill>
              </a:rPr>
              <a:t>You are a critical asset to the BCBS System.  By understanding </a:t>
            </a:r>
            <a:r>
              <a:rPr lang="en-US" b="1" dirty="0" smtClean="0">
                <a:solidFill>
                  <a:schemeClr val="tx2">
                    <a:lumMod val="50000"/>
                  </a:schemeClr>
                </a:solidFill>
              </a:rPr>
              <a:t>how the </a:t>
            </a:r>
            <a:r>
              <a:rPr lang="en-US" b="1" dirty="0" smtClean="0">
                <a:solidFill>
                  <a:srgbClr val="417191"/>
                </a:solidFill>
              </a:rPr>
              <a:t>Inter-Plan Programs work, you can better service providers, members and your partner Plans.</a:t>
            </a:r>
            <a:endParaRPr lang="en-US" b="1" dirty="0">
              <a:solidFill>
                <a:srgbClr val="417191"/>
              </a:solidFill>
            </a:endParaRPr>
          </a:p>
        </p:txBody>
      </p:sp>
      <p:sp>
        <p:nvSpPr>
          <p:cNvPr id="11" name="Slide Number Placeholder 10"/>
          <p:cNvSpPr>
            <a:spLocks noGrp="1"/>
          </p:cNvSpPr>
          <p:nvPr>
            <p:ph type="sldNum" sz="quarter" idx="12"/>
          </p:nvPr>
        </p:nvSpPr>
        <p:spPr/>
        <p:txBody>
          <a:bodyPr/>
          <a:lstStyle/>
          <a:p>
            <a:fld id="{B577B0CA-740C-471E-8E5F-C22F8078A3C0}" type="slidenum">
              <a:rPr lang="en-US" smtClean="0"/>
              <a:pPr/>
              <a:t>2</a:t>
            </a:fld>
            <a:endParaRPr lang="en-US" dirty="0"/>
          </a:p>
        </p:txBody>
      </p:sp>
      <p:sp>
        <p:nvSpPr>
          <p:cNvPr id="2" name="Rectangle 1"/>
          <p:cNvSpPr/>
          <p:nvPr/>
        </p:nvSpPr>
        <p:spPr>
          <a:xfrm>
            <a:off x="6031671" y="434639"/>
            <a:ext cx="2287806" cy="230832"/>
          </a:xfrm>
          <a:prstGeom prst="rect">
            <a:avLst/>
          </a:prstGeom>
        </p:spPr>
        <p:txBody>
          <a:bodyPr wrap="none">
            <a:spAutoFit/>
          </a:bodyPr>
          <a:lstStyle/>
          <a:p>
            <a:r>
              <a:rPr lang="en-US" sz="900" cap="all" dirty="0"/>
              <a:t>CONFIDENTIAL, FOR PLAN USE ONLY</a:t>
            </a:r>
            <a:endParaRPr lang="en-US" sz="900" dirty="0"/>
          </a:p>
        </p:txBody>
      </p:sp>
    </p:spTree>
    <p:extLst>
      <p:ext uri="{BB962C8B-B14F-4D97-AF65-F5344CB8AC3E}">
        <p14:creationId xmlns:p14="http://schemas.microsoft.com/office/powerpoint/2010/main" val="2389614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0" y="2743201"/>
            <a:ext cx="9143999" cy="4114800"/>
          </a:xfrm>
          <a:prstGeom prst="rect">
            <a:avLst/>
          </a:prstGeom>
          <a:solidFill>
            <a:srgbClr val="F5ECD7"/>
          </a:solidFill>
          <a:ln w="9525" algn="ctr">
            <a:solidFill>
              <a:schemeClr val="bg2">
                <a:lumMod val="20000"/>
                <a:lumOff val="80000"/>
              </a:schemeClr>
            </a:solidFill>
            <a:miter lim="800000"/>
            <a:headEnd/>
            <a:tailEnd/>
          </a:ln>
        </p:spPr>
        <p:txBody>
          <a:bodyPr lIns="182880" anchor="ctr"/>
          <a:lstStyle/>
          <a:p>
            <a:pPr>
              <a:lnSpc>
                <a:spcPct val="105000"/>
              </a:lnSpc>
              <a:spcBef>
                <a:spcPct val="35000"/>
              </a:spcBef>
            </a:pPr>
            <a:endParaRPr lang="en-US" sz="1200">
              <a:solidFill>
                <a:srgbClr val="000000"/>
              </a:solidFill>
            </a:endParaRPr>
          </a:p>
        </p:txBody>
      </p:sp>
      <p:sp>
        <p:nvSpPr>
          <p:cNvPr id="20" name="Content Placeholder 19"/>
          <p:cNvSpPr>
            <a:spLocks noGrp="1"/>
          </p:cNvSpPr>
          <p:nvPr>
            <p:ph idx="1"/>
          </p:nvPr>
        </p:nvSpPr>
        <p:spPr>
          <a:xfrm>
            <a:off x="558800" y="2983928"/>
            <a:ext cx="7924800" cy="3586054"/>
          </a:xfrm>
        </p:spPr>
        <p:txBody>
          <a:bodyPr/>
          <a:lstStyle/>
          <a:p>
            <a:pPr marL="169863" indent="-169863">
              <a:spcBef>
                <a:spcPts val="600"/>
              </a:spcBef>
              <a:defRPr/>
            </a:pPr>
            <a:r>
              <a:rPr lang="en-US" sz="1800" dirty="0" smtClean="0"/>
              <a:t>Plans must monitor and track Plan-to Plan inquiries, including inquiries left on voicemail, until completion to ensure timely resolution.</a:t>
            </a:r>
          </a:p>
          <a:p>
            <a:pPr marL="169863" indent="-169863">
              <a:spcBef>
                <a:spcPts val="600"/>
              </a:spcBef>
              <a:defRPr/>
            </a:pPr>
            <a:r>
              <a:rPr lang="en-US" sz="1800" dirty="0" smtClean="0"/>
              <a:t>Plans must monitor Plan-to-Plan telephone volumes, accessibility, accuracy and timeliness metrics on a daily, weekly and monthly basis. </a:t>
            </a:r>
          </a:p>
          <a:p>
            <a:pPr marL="169863" indent="-169863">
              <a:spcBef>
                <a:spcPts val="600"/>
              </a:spcBef>
              <a:defRPr/>
            </a:pPr>
            <a:r>
              <a:rPr lang="en-US" sz="1800" dirty="0" smtClean="0"/>
              <a:t>Plan-to-Plan service staff must establish service level agreements with internal business partners (e.g., utilization management, adjustments, etc) to expedite inquiry resolution. </a:t>
            </a:r>
          </a:p>
          <a:p>
            <a:pPr>
              <a:spcBef>
                <a:spcPts val="600"/>
              </a:spcBef>
              <a:defRPr/>
            </a:pPr>
            <a:endParaRPr lang="en-US" sz="1600" dirty="0"/>
          </a:p>
        </p:txBody>
      </p:sp>
      <p:sp>
        <p:nvSpPr>
          <p:cNvPr id="7" name="Content Placeholder 6"/>
          <p:cNvSpPr>
            <a:spLocks noGrp="1"/>
          </p:cNvSpPr>
          <p:nvPr>
            <p:ph idx="13"/>
          </p:nvPr>
        </p:nvSpPr>
        <p:spPr>
          <a:xfrm>
            <a:off x="548639" y="1684160"/>
            <a:ext cx="8229600" cy="1186039"/>
          </a:xfrm>
        </p:spPr>
        <p:txBody>
          <a:bodyPr/>
          <a:lstStyle/>
          <a:p>
            <a:r>
              <a:rPr lang="en-US" sz="1800" dirty="0" smtClean="0"/>
              <a:t>Plans must ensure Plan-to-Plan inquiries are resolved in the designated timeframes to prevent negative impacts to partner Plans, as well as to their performance measures outlined in the Inter-Plan Performance Scorecard.</a:t>
            </a:r>
            <a:endParaRPr lang="en-US" strike="sngStrike" dirty="0"/>
          </a:p>
        </p:txBody>
      </p:sp>
      <p:sp>
        <p:nvSpPr>
          <p:cNvPr id="60419" name="Rectangle 2"/>
          <p:cNvSpPr>
            <a:spLocks noGrp="1" noChangeArrowheads="1"/>
          </p:cNvSpPr>
          <p:nvPr>
            <p:ph type="title"/>
          </p:nvPr>
        </p:nvSpPr>
        <p:spPr>
          <a:xfrm>
            <a:off x="533399" y="804002"/>
            <a:ext cx="8229600" cy="681182"/>
          </a:xfrm>
        </p:spPr>
        <p:txBody>
          <a:bodyPr tIns="45720" rIns="91440" bIns="45720"/>
          <a:lstStyle/>
          <a:p>
            <a:pPr eaLnBrk="1" hangingPunct="1"/>
            <a:r>
              <a:rPr lang="en-US" sz="2400" dirty="0" smtClean="0">
                <a:effectLst/>
              </a:rPr>
              <a:t>Plan-to-Plan Servicing Requirements</a:t>
            </a:r>
            <a:r>
              <a:rPr lang="en-US" dirty="0" smtClean="0">
                <a:effectLst/>
              </a:rPr>
              <a:t> </a:t>
            </a:r>
            <a:br>
              <a:rPr lang="en-US" dirty="0" smtClean="0">
                <a:effectLst/>
              </a:rPr>
            </a:br>
            <a:r>
              <a:rPr lang="en-US" sz="1800" b="0" i="1" dirty="0" smtClean="0">
                <a:effectLst/>
              </a:rPr>
              <a:t>Performance Monitoring and Reporting</a:t>
            </a:r>
          </a:p>
        </p:txBody>
      </p:sp>
    </p:spTree>
    <p:extLst>
      <p:ext uri="{BB962C8B-B14F-4D97-AF65-F5344CB8AC3E}">
        <p14:creationId xmlns:p14="http://schemas.microsoft.com/office/powerpoint/2010/main" val="206805813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1" y="2239962"/>
            <a:ext cx="9144000" cy="4618037"/>
          </a:xfrm>
          <a:prstGeom prst="rect">
            <a:avLst/>
          </a:prstGeom>
          <a:solidFill>
            <a:srgbClr val="F5ECD7"/>
          </a:solidFill>
          <a:ln w="9525" algn="ctr">
            <a:solidFill>
              <a:schemeClr val="bg2">
                <a:lumMod val="20000"/>
                <a:lumOff val="80000"/>
              </a:schemeClr>
            </a:solidFill>
            <a:miter lim="800000"/>
            <a:headEnd/>
            <a:tailEnd/>
          </a:ln>
        </p:spPr>
        <p:txBody>
          <a:bodyPr lIns="182880" anchor="ctr"/>
          <a:lstStyle/>
          <a:p>
            <a:pPr>
              <a:lnSpc>
                <a:spcPct val="105000"/>
              </a:lnSpc>
              <a:spcBef>
                <a:spcPct val="35000"/>
              </a:spcBef>
            </a:pPr>
            <a:endParaRPr lang="en-US" sz="1200">
              <a:solidFill>
                <a:srgbClr val="000000"/>
              </a:solidFill>
            </a:endParaRPr>
          </a:p>
        </p:txBody>
      </p:sp>
      <p:sp>
        <p:nvSpPr>
          <p:cNvPr id="61445" name="Content Placeholder 16"/>
          <p:cNvSpPr>
            <a:spLocks noGrp="1"/>
          </p:cNvSpPr>
          <p:nvPr>
            <p:ph idx="1"/>
          </p:nvPr>
        </p:nvSpPr>
        <p:spPr>
          <a:xfrm>
            <a:off x="540138" y="2413530"/>
            <a:ext cx="7592942" cy="3916363"/>
          </a:xfrm>
        </p:spPr>
        <p:txBody>
          <a:bodyPr/>
          <a:lstStyle/>
          <a:p>
            <a:r>
              <a:rPr lang="en-US" sz="1800" dirty="0" smtClean="0"/>
              <a:t>Within the Inter-Plan Programs Directory (IPPD), Plans must designate an Inventory Management Contact to assist partner Plans with their aged inventory reports such as open SF no DF reports, invalid claims reports or aged adjustment requests. </a:t>
            </a:r>
          </a:p>
          <a:p>
            <a:r>
              <a:rPr lang="en-US" sz="1800" dirty="0" smtClean="0"/>
              <a:t>For a specific question or issue that cannot be resolved after two General Inquiries have been sent, and a Plan still needs to follow up, they must do so by contacting their partner Plan’s Plan-to-Plan unit.</a:t>
            </a:r>
          </a:p>
          <a:p>
            <a:r>
              <a:rPr lang="en-US" sz="1800" dirty="0" smtClean="0"/>
              <a:t>General Inquiry inventory spreadsheets should not be sent to Plan-to-Plan units for follow-up.  </a:t>
            </a:r>
          </a:p>
        </p:txBody>
      </p:sp>
      <p:sp>
        <p:nvSpPr>
          <p:cNvPr id="7" name="Content Placeholder 6"/>
          <p:cNvSpPr>
            <a:spLocks noGrp="1"/>
          </p:cNvSpPr>
          <p:nvPr>
            <p:ph idx="13"/>
          </p:nvPr>
        </p:nvSpPr>
        <p:spPr>
          <a:xfrm>
            <a:off x="563879" y="1764158"/>
            <a:ext cx="8229600" cy="685800"/>
          </a:xfrm>
        </p:spPr>
        <p:txBody>
          <a:bodyPr/>
          <a:lstStyle/>
          <a:p>
            <a:r>
              <a:rPr lang="en-US" sz="1800" dirty="0" smtClean="0"/>
              <a:t>Plan-to-Plan units must be able to handle questions regarding aged inventory.  </a:t>
            </a:r>
          </a:p>
          <a:p>
            <a:endParaRPr lang="en-US" dirty="0"/>
          </a:p>
        </p:txBody>
      </p:sp>
      <p:sp>
        <p:nvSpPr>
          <p:cNvPr id="61444" name="Rectangle 15"/>
          <p:cNvSpPr>
            <a:spLocks noGrp="1" noChangeArrowheads="1"/>
          </p:cNvSpPr>
          <p:nvPr>
            <p:ph type="title"/>
          </p:nvPr>
        </p:nvSpPr>
        <p:spPr>
          <a:xfrm>
            <a:off x="533399" y="804002"/>
            <a:ext cx="8229600" cy="681182"/>
          </a:xfrm>
        </p:spPr>
        <p:txBody>
          <a:bodyPr/>
          <a:lstStyle/>
          <a:p>
            <a:r>
              <a:rPr lang="en-US" sz="2400" dirty="0" smtClean="0">
                <a:effectLst/>
              </a:rPr>
              <a:t>Plan-to-Plan Servicing Requirements</a:t>
            </a:r>
            <a:br>
              <a:rPr lang="en-US" sz="2400" dirty="0" smtClean="0">
                <a:effectLst/>
              </a:rPr>
            </a:br>
            <a:r>
              <a:rPr lang="en-US" sz="1800" b="0" i="1" dirty="0" smtClean="0">
                <a:effectLst/>
              </a:rPr>
              <a:t>Inventory Management  </a:t>
            </a:r>
          </a:p>
        </p:txBody>
      </p:sp>
    </p:spTree>
    <p:extLst>
      <p:ext uri="{BB962C8B-B14F-4D97-AF65-F5344CB8AC3E}">
        <p14:creationId xmlns:p14="http://schemas.microsoft.com/office/powerpoint/2010/main" val="52236083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7"/>
          <p:cNvSpPr>
            <a:spLocks noGrp="1" noChangeArrowheads="1"/>
          </p:cNvSpPr>
          <p:nvPr>
            <p:ph type="title"/>
          </p:nvPr>
        </p:nvSpPr>
        <p:spPr>
          <a:xfrm>
            <a:off x="533400" y="847757"/>
            <a:ext cx="8229600" cy="681182"/>
          </a:xfrm>
          <a:prstGeom prst="rect">
            <a:avLst/>
          </a:prstGeom>
        </p:spPr>
        <p:txBody>
          <a:bodyPr/>
          <a:lstStyle/>
          <a:p>
            <a:pPr>
              <a:defRPr/>
            </a:pPr>
            <a:r>
              <a:rPr lang="en-US" sz="2400" dirty="0" smtClean="0"/>
              <a:t>Inter-Plan </a:t>
            </a:r>
            <a:r>
              <a:rPr lang="en-US" sz="2400" dirty="0"/>
              <a:t>Escalation </a:t>
            </a:r>
            <a:r>
              <a:rPr lang="en-US" sz="2400" dirty="0" smtClean="0"/>
              <a:t>Process</a:t>
            </a:r>
            <a:endParaRPr lang="en-US" sz="2400" strike="sngStrike" dirty="0" smtClean="0">
              <a:solidFill>
                <a:srgbClr val="FF0000"/>
              </a:solidFill>
            </a:endParaRPr>
          </a:p>
        </p:txBody>
      </p:sp>
      <p:sp>
        <p:nvSpPr>
          <p:cNvPr id="44037" name="Rectangle 2"/>
          <p:cNvSpPr>
            <a:spLocks noChangeArrowheads="1"/>
          </p:cNvSpPr>
          <p:nvPr/>
        </p:nvSpPr>
        <p:spPr bwMode="auto">
          <a:xfrm>
            <a:off x="573629" y="3576638"/>
            <a:ext cx="8356600" cy="2773362"/>
          </a:xfrm>
          <a:prstGeom prst="rect">
            <a:avLst/>
          </a:prstGeom>
          <a:noFill/>
          <a:ln w="9525">
            <a:noFill/>
            <a:miter lim="800000"/>
            <a:headEnd/>
            <a:tailEnd/>
          </a:ln>
        </p:spPr>
        <p:txBody>
          <a:bodyPr lIns="0" tIns="45714" rIns="91429" bIns="45714"/>
          <a:lstStyle/>
          <a:p>
            <a:pPr eaLnBrk="0" hangingPunct="0">
              <a:lnSpc>
                <a:spcPct val="95000"/>
              </a:lnSpc>
              <a:spcBef>
                <a:spcPct val="60000"/>
              </a:spcBef>
              <a:buClr>
                <a:srgbClr val="0091CA"/>
              </a:buClr>
              <a:buSzPct val="100000"/>
            </a:pPr>
            <a:r>
              <a:rPr lang="en-US" sz="1800" i="0" dirty="0">
                <a:latin typeface="Arial" pitchFamily="34" charset="0"/>
                <a:cs typeface="Arial" pitchFamily="34" charset="0"/>
              </a:rPr>
              <a:t>One or more</a:t>
            </a:r>
            <a:r>
              <a:rPr lang="en-US" sz="1800" b="0" i="0" dirty="0">
                <a:latin typeface="Arial" pitchFamily="34" charset="0"/>
                <a:cs typeface="Arial" pitchFamily="34" charset="0"/>
              </a:rPr>
              <a:t> of the following criteria must be </a:t>
            </a:r>
            <a:r>
              <a:rPr lang="en-US" sz="1800" b="0" i="0" dirty="0" smtClean="0">
                <a:latin typeface="Arial" pitchFamily="34" charset="0"/>
                <a:cs typeface="Arial" pitchFamily="34" charset="0"/>
              </a:rPr>
              <a:t>met, and the partner Plan’s Plan-to-Plan contact must be engaged, prior </a:t>
            </a:r>
            <a:r>
              <a:rPr lang="en-US" sz="1800" b="0" i="0" dirty="0">
                <a:latin typeface="Arial" pitchFamily="34" charset="0"/>
                <a:cs typeface="Arial" pitchFamily="34" charset="0"/>
              </a:rPr>
              <a:t>to </a:t>
            </a:r>
            <a:r>
              <a:rPr lang="en-US" sz="1800" b="0" i="0" dirty="0" smtClean="0">
                <a:latin typeface="Arial" pitchFamily="34" charset="0"/>
                <a:cs typeface="Arial" pitchFamily="34" charset="0"/>
              </a:rPr>
              <a:t>initiating the inter-Plan </a:t>
            </a:r>
            <a:r>
              <a:rPr lang="en-US" dirty="0">
                <a:latin typeface="Arial" pitchFamily="34" charset="0"/>
                <a:cs typeface="Arial" pitchFamily="34" charset="0"/>
              </a:rPr>
              <a:t>e</a:t>
            </a:r>
            <a:r>
              <a:rPr lang="en-US" sz="1800" b="0" i="0" dirty="0" smtClean="0">
                <a:latin typeface="Arial" pitchFamily="34" charset="0"/>
                <a:cs typeface="Arial" pitchFamily="34" charset="0"/>
              </a:rPr>
              <a:t>scalation </a:t>
            </a:r>
            <a:r>
              <a:rPr lang="en-US" dirty="0">
                <a:latin typeface="Arial" pitchFamily="34" charset="0"/>
                <a:cs typeface="Arial" pitchFamily="34" charset="0"/>
              </a:rPr>
              <a:t>p</a:t>
            </a:r>
            <a:r>
              <a:rPr lang="en-US" sz="1800" b="0" i="0" dirty="0" smtClean="0">
                <a:latin typeface="Arial" pitchFamily="34" charset="0"/>
                <a:cs typeface="Arial" pitchFamily="34" charset="0"/>
              </a:rPr>
              <a:t>rocess</a:t>
            </a:r>
            <a:r>
              <a:rPr lang="en-US" sz="1800" b="0" i="0" dirty="0">
                <a:latin typeface="Arial" pitchFamily="34" charset="0"/>
                <a:cs typeface="Arial" pitchFamily="34" charset="0"/>
              </a:rPr>
              <a:t>:</a:t>
            </a:r>
          </a:p>
          <a:p>
            <a:pPr marL="354013" lvl="1" indent="-227013" eaLnBrk="0" hangingPunct="0">
              <a:lnSpc>
                <a:spcPct val="95000"/>
              </a:lnSpc>
              <a:spcBef>
                <a:spcPct val="30000"/>
              </a:spcBef>
              <a:buClr>
                <a:srgbClr val="417191"/>
              </a:buClr>
              <a:buSzPct val="100000"/>
              <a:buFontTx/>
              <a:buChar char="•"/>
            </a:pPr>
            <a:r>
              <a:rPr lang="en-US" sz="1600" b="0" i="0" dirty="0">
                <a:latin typeface="Arial" pitchFamily="34" charset="0"/>
                <a:cs typeface="Arial" pitchFamily="34" charset="0"/>
              </a:rPr>
              <a:t>Individual claims aged over 30 </a:t>
            </a:r>
            <a:r>
              <a:rPr lang="en-US" sz="1600" b="0" i="0" dirty="0" smtClean="0">
                <a:latin typeface="Arial" pitchFamily="34" charset="0"/>
                <a:cs typeface="Arial" pitchFamily="34" charset="0"/>
              </a:rPr>
              <a:t>days.</a:t>
            </a:r>
            <a:endParaRPr lang="en-US" sz="1600" b="0" i="0" dirty="0">
              <a:latin typeface="Arial" pitchFamily="34" charset="0"/>
              <a:cs typeface="Arial" pitchFamily="34" charset="0"/>
            </a:endParaRPr>
          </a:p>
          <a:p>
            <a:pPr marL="354013" lvl="1" indent="-227013" eaLnBrk="0" hangingPunct="0">
              <a:lnSpc>
                <a:spcPct val="95000"/>
              </a:lnSpc>
              <a:spcBef>
                <a:spcPct val="30000"/>
              </a:spcBef>
              <a:buClr>
                <a:srgbClr val="417191"/>
              </a:buClr>
              <a:buSzPct val="100000"/>
              <a:buFontTx/>
              <a:buChar char="•"/>
            </a:pPr>
            <a:r>
              <a:rPr lang="en-US" sz="1600" b="0" i="0" dirty="0">
                <a:latin typeface="Arial" pitchFamily="34" charset="0"/>
                <a:cs typeface="Arial" pitchFamily="34" charset="0"/>
              </a:rPr>
              <a:t>Executive, media or Department of Banking/Insurance cases.</a:t>
            </a:r>
          </a:p>
          <a:p>
            <a:pPr marL="354013" lvl="1" indent="-227013" eaLnBrk="0" hangingPunct="0">
              <a:lnSpc>
                <a:spcPct val="95000"/>
              </a:lnSpc>
              <a:spcBef>
                <a:spcPct val="30000"/>
              </a:spcBef>
              <a:buClr>
                <a:srgbClr val="417191"/>
              </a:buClr>
              <a:buSzPct val="100000"/>
              <a:buFontTx/>
              <a:buChar char="•"/>
            </a:pPr>
            <a:r>
              <a:rPr lang="en-US" sz="1600" b="0" i="0" dirty="0">
                <a:latin typeface="Arial" pitchFamily="34" charset="0"/>
                <a:cs typeface="Arial" pitchFamily="34" charset="0"/>
              </a:rPr>
              <a:t>Cases posing a risk to the current or future delivery of healthcare services by putting cashless access at jeopardy and the member in a potential upfront billing situation.</a:t>
            </a:r>
          </a:p>
          <a:p>
            <a:pPr marL="354013" lvl="1" indent="-227013" eaLnBrk="0" hangingPunct="0">
              <a:lnSpc>
                <a:spcPct val="95000"/>
              </a:lnSpc>
              <a:spcBef>
                <a:spcPct val="30000"/>
              </a:spcBef>
              <a:buClr>
                <a:srgbClr val="417191"/>
              </a:buClr>
              <a:buSzPct val="100000"/>
              <a:buFontTx/>
              <a:buChar char="•"/>
            </a:pPr>
            <a:r>
              <a:rPr lang="en-US" sz="1600" b="0" i="0" dirty="0">
                <a:latin typeface="Arial" pitchFamily="34" charset="0"/>
                <a:cs typeface="Arial" pitchFamily="34" charset="0"/>
              </a:rPr>
              <a:t>Cases in which account, provider group or facility is in jeopardy.</a:t>
            </a:r>
          </a:p>
          <a:p>
            <a:pPr marL="354013" lvl="1" indent="-227013" eaLnBrk="0" hangingPunct="0">
              <a:lnSpc>
                <a:spcPct val="95000"/>
              </a:lnSpc>
              <a:spcBef>
                <a:spcPct val="30000"/>
              </a:spcBef>
              <a:buClr>
                <a:srgbClr val="417191"/>
              </a:buClr>
              <a:buSzPct val="100000"/>
              <a:buFontTx/>
              <a:buChar char="•"/>
            </a:pPr>
            <a:r>
              <a:rPr lang="en-US" sz="1600" b="0" i="0" dirty="0">
                <a:latin typeface="Arial" pitchFamily="34" charset="0"/>
                <a:cs typeface="Arial" pitchFamily="34" charset="0"/>
              </a:rPr>
              <a:t>High-dollar cases (as a guideline, BCBSA defines high-dollar as </a:t>
            </a:r>
            <a:r>
              <a:rPr lang="en-US" sz="1600" b="0" i="0" dirty="0" smtClean="0">
                <a:latin typeface="Arial" pitchFamily="34" charset="0"/>
                <a:cs typeface="Arial" pitchFamily="34" charset="0"/>
              </a:rPr>
              <a:t>$50,000 inpatient, $10,000 outpatient and $3,000 professional).</a:t>
            </a:r>
            <a:r>
              <a:rPr lang="en-US" sz="1600" cap="small" dirty="0" smtClean="0"/>
              <a:t> </a:t>
            </a:r>
            <a:endParaRPr lang="en-US" sz="1600" b="0" i="0" dirty="0">
              <a:latin typeface="Arial" pitchFamily="34" charset="0"/>
              <a:cs typeface="Arial" pitchFamily="34" charset="0"/>
            </a:endParaRPr>
          </a:p>
        </p:txBody>
      </p:sp>
      <p:sp>
        <p:nvSpPr>
          <p:cNvPr id="11" name="Rectangle 11"/>
          <p:cNvSpPr>
            <a:spLocks noChangeArrowheads="1"/>
          </p:cNvSpPr>
          <p:nvPr/>
        </p:nvSpPr>
        <p:spPr bwMode="auto">
          <a:xfrm>
            <a:off x="561975" y="1316038"/>
            <a:ext cx="8124825" cy="2036762"/>
          </a:xfrm>
          <a:prstGeom prst="roundRect">
            <a:avLst>
              <a:gd name="adj" fmla="val 13345"/>
            </a:avLst>
          </a:prstGeom>
          <a:solidFill>
            <a:schemeClr val="tx2"/>
          </a:solidFill>
          <a:ln w="9525" algn="ctr">
            <a:noFill/>
            <a:miter lim="800000"/>
            <a:headEnd/>
            <a:tailEnd/>
          </a:ln>
          <a:effectLst>
            <a:outerShdw blurRad="50800" dist="38100" dir="2700000" algn="tl" rotWithShape="0">
              <a:prstClr val="black">
                <a:alpha val="40000"/>
              </a:prstClr>
            </a:outerShdw>
          </a:effectLst>
        </p:spPr>
        <p:txBody>
          <a:bodyPr lIns="182880" tIns="0" anchor="ctr" anchorCtr="0"/>
          <a:lstStyle/>
          <a:p>
            <a:pPr eaLnBrk="0" hangingPunct="0">
              <a:lnSpc>
                <a:spcPts val="2200"/>
              </a:lnSpc>
              <a:spcBef>
                <a:spcPct val="60000"/>
              </a:spcBef>
              <a:buClr>
                <a:srgbClr val="0091CA"/>
              </a:buClr>
              <a:buSzPct val="100000"/>
            </a:pPr>
            <a:endParaRPr lang="en-US" dirty="0">
              <a:solidFill>
                <a:srgbClr val="FF0000"/>
              </a:solidFill>
              <a:latin typeface="Arial" pitchFamily="34" charset="0"/>
              <a:cs typeface="Arial" pitchFamily="34" charset="0"/>
            </a:endParaRPr>
          </a:p>
        </p:txBody>
      </p:sp>
      <p:sp>
        <p:nvSpPr>
          <p:cNvPr id="5" name="TextBox 4"/>
          <p:cNvSpPr txBox="1"/>
          <p:nvPr/>
        </p:nvSpPr>
        <p:spPr>
          <a:xfrm>
            <a:off x="727075" y="1519236"/>
            <a:ext cx="7794626" cy="1738938"/>
          </a:xfrm>
          <a:prstGeom prst="rect">
            <a:avLst/>
          </a:prstGeom>
          <a:noFill/>
        </p:spPr>
        <p:txBody>
          <a:bodyPr wrap="square" lIns="0" tIns="0" rtlCol="0">
            <a:spAutoFit/>
          </a:bodyPr>
          <a:lstStyle/>
          <a:p>
            <a:pPr eaLnBrk="0" hangingPunct="0">
              <a:lnSpc>
                <a:spcPts val="2200"/>
              </a:lnSpc>
              <a:spcBef>
                <a:spcPct val="60000"/>
              </a:spcBef>
              <a:buClr>
                <a:srgbClr val="0091CA"/>
              </a:buClr>
              <a:buSzPct val="100000"/>
            </a:pPr>
            <a:r>
              <a:rPr lang="en-US" b="1" dirty="0">
                <a:solidFill>
                  <a:srgbClr val="417191"/>
                </a:solidFill>
                <a:latin typeface="Arial" pitchFamily="34" charset="0"/>
                <a:cs typeface="Arial" pitchFamily="34" charset="0"/>
              </a:rPr>
              <a:t>What is it?</a:t>
            </a:r>
            <a:r>
              <a:rPr lang="en-US" dirty="0">
                <a:latin typeface="Arial" pitchFamily="34" charset="0"/>
                <a:cs typeface="Arial" pitchFamily="34" charset="0"/>
              </a:rPr>
              <a:t/>
            </a:r>
            <a:br>
              <a:rPr lang="en-US" dirty="0">
                <a:latin typeface="Arial" pitchFamily="34" charset="0"/>
                <a:cs typeface="Arial" pitchFamily="34" charset="0"/>
              </a:rPr>
            </a:br>
            <a:r>
              <a:rPr lang="en-US" dirty="0">
                <a:latin typeface="Arial" pitchFamily="34" charset="0"/>
                <a:cs typeface="Arial" pitchFamily="34" charset="0"/>
              </a:rPr>
              <a:t>The inter-Plan escalation process is a process designed to resolve inter-Plan escalations and disputes, relating to Inter-Plan Programs, </a:t>
            </a:r>
            <a:r>
              <a:rPr lang="en-US" dirty="0" smtClean="0">
                <a:latin typeface="Arial" pitchFamily="34" charset="0"/>
                <a:cs typeface="Arial" pitchFamily="34" charset="0"/>
              </a:rPr>
              <a:t>that </a:t>
            </a:r>
            <a:r>
              <a:rPr lang="en-US" dirty="0">
                <a:latin typeface="Arial" pitchFamily="34" charset="0"/>
                <a:cs typeface="Arial" pitchFamily="34" charset="0"/>
              </a:rPr>
              <a:t>are not resolved through routine channels. It should be used as an exception process only when routine servicing does not provide timely resolution. Either Plan may initiate an escalation. </a:t>
            </a:r>
          </a:p>
        </p:txBody>
      </p:sp>
    </p:spTree>
    <p:extLst>
      <p:ext uri="{BB962C8B-B14F-4D97-AF65-F5344CB8AC3E}">
        <p14:creationId xmlns:p14="http://schemas.microsoft.com/office/powerpoint/2010/main" val="2206931040"/>
      </p:ext>
    </p:extLst>
  </p:cSld>
  <p:clrMapOvr>
    <a:masterClrMapping/>
  </p:clrMapOvr>
  <p:transition advClick="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146" name="Group 90"/>
          <p:cNvGraphicFramePr>
            <a:graphicFrameLocks noGrp="1"/>
          </p:cNvGraphicFramePr>
          <p:nvPr>
            <p:ph idx="1"/>
            <p:extLst>
              <p:ext uri="{D42A27DB-BD31-4B8C-83A1-F6EECF244321}">
                <p14:modId xmlns:p14="http://schemas.microsoft.com/office/powerpoint/2010/main" val="3929749496"/>
              </p:ext>
            </p:extLst>
          </p:nvPr>
        </p:nvGraphicFramePr>
        <p:xfrm>
          <a:off x="917575" y="2733675"/>
          <a:ext cx="7219951" cy="1662113"/>
        </p:xfrm>
        <a:graphic>
          <a:graphicData uri="http://schemas.openxmlformats.org/drawingml/2006/table">
            <a:tbl>
              <a:tblPr>
                <a:effectLst>
                  <a:outerShdw blurRad="203200" dist="114300" dir="8100000" algn="tr" rotWithShape="0">
                    <a:prstClr val="black">
                      <a:alpha val="40000"/>
                    </a:prstClr>
                  </a:outerShdw>
                </a:effectLst>
              </a:tblPr>
              <a:tblGrid>
                <a:gridCol w="3114675"/>
                <a:gridCol w="2052638"/>
                <a:gridCol w="2052638"/>
              </a:tblGrid>
              <a:tr h="517525">
                <a:tc>
                  <a:txBody>
                    <a:bodyPr/>
                    <a:lstStyle/>
                    <a:p>
                      <a:pPr marL="0" marR="0" lvl="0" indent="0" algn="l" defTabSz="914400" rtl="0" eaLnBrk="0" fontAlgn="base" latinLnBrk="0" hangingPunct="0">
                        <a:lnSpc>
                          <a:spcPct val="95000"/>
                        </a:lnSpc>
                        <a:spcBef>
                          <a:spcPct val="60000"/>
                        </a:spcBef>
                        <a:spcAft>
                          <a:spcPct val="0"/>
                        </a:spcAft>
                        <a:buClr>
                          <a:srgbClr val="0091CA"/>
                        </a:buClr>
                        <a:buSzPct val="100000"/>
                        <a:buFontTx/>
                        <a:buNone/>
                        <a:tabLst/>
                      </a:pPr>
                      <a:endParaRPr kumimoji="0" lang="en-US" sz="1800" b="0" i="0" u="none" strike="noStrike" cap="none" normalizeH="0" baseline="0" dirty="0" smtClean="0">
                        <a:ln>
                          <a:noFill/>
                        </a:ln>
                        <a:solidFill>
                          <a:schemeClr val="tx1"/>
                        </a:solidFill>
                        <a:effectLst/>
                        <a:latin typeface="Arial" charset="0"/>
                      </a:endParaRPr>
                    </a:p>
                  </a:txBody>
                  <a:tcPr marL="57263" marR="57263" anchor="ctr" horzOverflow="overflow">
                    <a:lnL cap="flat">
                      <a:noFill/>
                    </a:lnL>
                    <a:lnR w="28575" cap="flat" cmpd="sng" algn="ctr">
                      <a:solidFill>
                        <a:srgbClr val="F8F8F8"/>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ase" latinLnBrk="0" hangingPunct="0">
                        <a:lnSpc>
                          <a:spcPct val="95000"/>
                        </a:lnSpc>
                        <a:spcBef>
                          <a:spcPct val="60000"/>
                        </a:spcBef>
                        <a:spcAft>
                          <a:spcPct val="0"/>
                        </a:spcAft>
                        <a:buClr>
                          <a:srgbClr val="0091CA"/>
                        </a:buClr>
                        <a:buSzPct val="100000"/>
                        <a:buFontTx/>
                        <a:buNone/>
                        <a:tabLst/>
                      </a:pPr>
                      <a:r>
                        <a:rPr kumimoji="0" lang="en-US" sz="1800" b="1" i="0" u="none" strike="noStrike" cap="none" normalizeH="0" baseline="0" dirty="0" smtClean="0">
                          <a:ln>
                            <a:noFill/>
                          </a:ln>
                          <a:solidFill>
                            <a:schemeClr val="bg1"/>
                          </a:solidFill>
                          <a:effectLst/>
                          <a:latin typeface="+mn-lt"/>
                        </a:rPr>
                        <a:t>Level 1</a:t>
                      </a:r>
                      <a:br>
                        <a:rPr kumimoji="0" lang="en-US" sz="1800" b="1" i="0" u="none" strike="noStrike" cap="none" normalizeH="0" baseline="0" dirty="0" smtClean="0">
                          <a:ln>
                            <a:noFill/>
                          </a:ln>
                          <a:solidFill>
                            <a:schemeClr val="bg1"/>
                          </a:solidFill>
                          <a:effectLst/>
                          <a:latin typeface="+mn-lt"/>
                        </a:rPr>
                      </a:br>
                      <a:r>
                        <a:rPr kumimoji="0" lang="en-US" sz="1800" b="1" i="0" u="none" strike="noStrike" cap="none" normalizeH="0" baseline="0" dirty="0" smtClean="0">
                          <a:ln>
                            <a:noFill/>
                          </a:ln>
                          <a:solidFill>
                            <a:schemeClr val="bg1"/>
                          </a:solidFill>
                          <a:effectLst/>
                          <a:latin typeface="+mn-lt"/>
                        </a:rPr>
                        <a:t>Escalation</a:t>
                      </a:r>
                    </a:p>
                  </a:txBody>
                  <a:tcPr marL="57263" marR="57263" anchor="ctr" horzOverflow="overflow">
                    <a:lnL w="28575" cap="flat" cmpd="sng" algn="ctr">
                      <a:solidFill>
                        <a:srgbClr val="F8F8F8"/>
                      </a:solidFill>
                      <a:prstDash val="solid"/>
                      <a:round/>
                      <a:headEnd type="none" w="med" len="med"/>
                      <a:tailEnd type="none" w="med" len="med"/>
                    </a:lnL>
                    <a:lnR w="28575" cap="flat" cmpd="sng" algn="ctr">
                      <a:solidFill>
                        <a:srgbClr val="F8F8F8"/>
                      </a:solidFill>
                      <a:prstDash val="solid"/>
                      <a:round/>
                      <a:headEnd type="none" w="med" len="med"/>
                      <a:tailEnd type="none" w="med" len="med"/>
                    </a:lnR>
                    <a:lnT>
                      <a:noFill/>
                    </a:lnT>
                    <a:lnB>
                      <a:noFill/>
                    </a:lnB>
                    <a:lnTlToBr>
                      <a:noFill/>
                    </a:lnTlToBr>
                    <a:lnBlToTr>
                      <a:noFill/>
                    </a:lnBlToTr>
                    <a:solidFill>
                      <a:schemeClr val="accent2"/>
                    </a:solidFill>
                  </a:tcPr>
                </a:tc>
                <a:tc>
                  <a:txBody>
                    <a:bodyPr/>
                    <a:lstStyle/>
                    <a:p>
                      <a:pPr marL="0" marR="0" lvl="0" indent="0" algn="ctr" defTabSz="914400" rtl="0" eaLnBrk="0" fontAlgn="base" latinLnBrk="0" hangingPunct="0">
                        <a:lnSpc>
                          <a:spcPct val="95000"/>
                        </a:lnSpc>
                        <a:spcBef>
                          <a:spcPct val="60000"/>
                        </a:spcBef>
                        <a:spcAft>
                          <a:spcPct val="0"/>
                        </a:spcAft>
                        <a:buClr>
                          <a:srgbClr val="0091CA"/>
                        </a:buClr>
                        <a:buSzPct val="100000"/>
                        <a:buFontTx/>
                        <a:buNone/>
                        <a:tabLst/>
                      </a:pPr>
                      <a:r>
                        <a:rPr kumimoji="0" lang="en-US" sz="1800" b="1" i="0" u="none" strike="noStrike" cap="none" normalizeH="0" baseline="0" dirty="0" smtClean="0">
                          <a:ln>
                            <a:noFill/>
                          </a:ln>
                          <a:solidFill>
                            <a:schemeClr val="bg1"/>
                          </a:solidFill>
                          <a:effectLst/>
                          <a:latin typeface="+mn-lt"/>
                        </a:rPr>
                        <a:t>Level 2</a:t>
                      </a:r>
                      <a:br>
                        <a:rPr kumimoji="0" lang="en-US" sz="1800" b="1" i="0" u="none" strike="noStrike" cap="none" normalizeH="0" baseline="0" dirty="0" smtClean="0">
                          <a:ln>
                            <a:noFill/>
                          </a:ln>
                          <a:solidFill>
                            <a:schemeClr val="bg1"/>
                          </a:solidFill>
                          <a:effectLst/>
                          <a:latin typeface="+mn-lt"/>
                        </a:rPr>
                      </a:br>
                      <a:r>
                        <a:rPr kumimoji="0" lang="en-US" sz="1800" b="1" i="0" u="none" strike="noStrike" cap="none" normalizeH="0" baseline="0" dirty="0" smtClean="0">
                          <a:ln>
                            <a:noFill/>
                          </a:ln>
                          <a:solidFill>
                            <a:schemeClr val="bg1"/>
                          </a:solidFill>
                          <a:effectLst/>
                          <a:latin typeface="+mn-lt"/>
                        </a:rPr>
                        <a:t>Escalation</a:t>
                      </a:r>
                    </a:p>
                  </a:txBody>
                  <a:tcPr marL="57263" marR="57263" anchor="ctr" horzOverflow="overflow">
                    <a:lnL w="28575" cap="flat" cmpd="sng" algn="ctr">
                      <a:solidFill>
                        <a:srgbClr val="F8F8F8"/>
                      </a:solidFill>
                      <a:prstDash val="solid"/>
                      <a:round/>
                      <a:headEnd type="none" w="med" len="med"/>
                      <a:tailEnd type="none" w="med" len="med"/>
                    </a:lnL>
                    <a:lnR cap="flat">
                      <a:noFill/>
                    </a:lnR>
                    <a:lnT>
                      <a:noFill/>
                    </a:lnT>
                    <a:lnB>
                      <a:noFill/>
                    </a:lnB>
                    <a:lnTlToBr>
                      <a:noFill/>
                    </a:lnTlToBr>
                    <a:lnBlToTr>
                      <a:noFill/>
                    </a:lnBlToTr>
                    <a:solidFill>
                      <a:schemeClr val="accent2"/>
                    </a:solidFill>
                  </a:tcPr>
                </a:tc>
              </a:tr>
              <a:tr h="530352">
                <a:tc>
                  <a:txBody>
                    <a:bodyPr/>
                    <a:lstStyle/>
                    <a:p>
                      <a:pPr marL="0" marR="0" lvl="0" indent="0" algn="l" defTabSz="914400" rtl="0" eaLnBrk="0" fontAlgn="base" latinLnBrk="0" hangingPunct="0">
                        <a:lnSpc>
                          <a:spcPct val="95000"/>
                        </a:lnSpc>
                        <a:spcBef>
                          <a:spcPct val="60000"/>
                        </a:spcBef>
                        <a:spcAft>
                          <a:spcPct val="0"/>
                        </a:spcAft>
                        <a:buClr>
                          <a:srgbClr val="0091CA"/>
                        </a:buClr>
                        <a:buSzPct val="100000"/>
                        <a:buFontTx/>
                        <a:buNone/>
                        <a:tabLst/>
                      </a:pPr>
                      <a:r>
                        <a:rPr kumimoji="0" lang="en-US" sz="1800" b="1" i="0" u="none" strike="noStrike" cap="none" normalizeH="0" baseline="0" dirty="0" smtClean="0">
                          <a:ln>
                            <a:noFill/>
                          </a:ln>
                          <a:solidFill>
                            <a:schemeClr val="tx1"/>
                          </a:solidFill>
                          <a:effectLst/>
                          <a:latin typeface="Arial" charset="0"/>
                        </a:rPr>
                        <a:t>Advise status of inquiry</a:t>
                      </a:r>
                    </a:p>
                  </a:txBody>
                  <a:tcPr marR="57263" anchor="ctr" horzOverflow="overflow">
                    <a:lnL cap="flat">
                      <a:noFill/>
                    </a:lnL>
                    <a:lnR w="28575" cap="flat" cmpd="sng" algn="ctr">
                      <a:solidFill>
                        <a:srgbClr val="F8F8F8"/>
                      </a:solidFill>
                      <a:prstDash val="solid"/>
                      <a:round/>
                      <a:headEnd type="none" w="med" len="med"/>
                      <a:tailEnd type="none" w="med" len="med"/>
                    </a:lnR>
                    <a:lnT>
                      <a:noFill/>
                    </a:lnT>
                    <a:lnB>
                      <a:noFill/>
                    </a:lnB>
                    <a:lnTlToBr>
                      <a:noFill/>
                    </a:lnTlToBr>
                    <a:lnBlToTr>
                      <a:noFill/>
                    </a:lnBlToTr>
                    <a:solidFill>
                      <a:schemeClr val="tx2"/>
                    </a:solidFill>
                  </a:tcPr>
                </a:tc>
                <a:tc>
                  <a:txBody>
                    <a:bodyPr/>
                    <a:lstStyle/>
                    <a:p>
                      <a:pPr marL="0" marR="0" lvl="0" indent="0" algn="ctr" defTabSz="914400" rtl="0" eaLnBrk="0" fontAlgn="base" latinLnBrk="0" hangingPunct="0">
                        <a:lnSpc>
                          <a:spcPct val="95000"/>
                        </a:lnSpc>
                        <a:spcBef>
                          <a:spcPct val="60000"/>
                        </a:spcBef>
                        <a:spcAft>
                          <a:spcPct val="0"/>
                        </a:spcAft>
                        <a:buClr>
                          <a:srgbClr val="0091CA"/>
                        </a:buClr>
                        <a:buSzPct val="100000"/>
                        <a:buFontTx/>
                        <a:buNone/>
                        <a:tabLst/>
                      </a:pPr>
                      <a:r>
                        <a:rPr kumimoji="0" lang="en-US" sz="1800" b="0" i="0" u="none" strike="noStrike" cap="none" normalizeH="0" baseline="0" dirty="0" smtClean="0">
                          <a:ln>
                            <a:noFill/>
                          </a:ln>
                          <a:solidFill>
                            <a:schemeClr val="tx1"/>
                          </a:solidFill>
                          <a:effectLst/>
                          <a:latin typeface="Arial" charset="0"/>
                        </a:rPr>
                        <a:t>3 days</a:t>
                      </a:r>
                    </a:p>
                  </a:txBody>
                  <a:tcPr marL="57263" marR="57263" anchor="ctr" horzOverflow="overflow">
                    <a:lnL w="28575" cap="flat" cmpd="sng" algn="ctr">
                      <a:solidFill>
                        <a:srgbClr val="F8F8F8"/>
                      </a:solidFill>
                      <a:prstDash val="solid"/>
                      <a:round/>
                      <a:headEnd type="none" w="med" len="med"/>
                      <a:tailEnd type="none" w="med" len="med"/>
                    </a:lnL>
                    <a:lnR w="28575" cap="flat" cmpd="sng" algn="ctr">
                      <a:solidFill>
                        <a:srgbClr val="F8F8F8"/>
                      </a:solidFill>
                      <a:prstDash val="solid"/>
                      <a:round/>
                      <a:headEnd type="none" w="med" len="med"/>
                      <a:tailEnd type="none" w="med" len="med"/>
                    </a:lnR>
                    <a:lnT>
                      <a:noFill/>
                    </a:lnT>
                    <a:lnB>
                      <a:noFill/>
                    </a:lnB>
                    <a:lnTlToBr>
                      <a:noFill/>
                    </a:lnTlToBr>
                    <a:lnBlToTr>
                      <a:noFill/>
                    </a:lnBlToTr>
                    <a:solidFill>
                      <a:schemeClr val="tx2"/>
                    </a:solidFill>
                  </a:tcPr>
                </a:tc>
                <a:tc>
                  <a:txBody>
                    <a:bodyPr/>
                    <a:lstStyle/>
                    <a:p>
                      <a:pPr marL="0" marR="0" lvl="0" indent="0" algn="ctr" defTabSz="914400" rtl="0" eaLnBrk="0" fontAlgn="base" latinLnBrk="0" hangingPunct="0">
                        <a:lnSpc>
                          <a:spcPct val="95000"/>
                        </a:lnSpc>
                        <a:spcBef>
                          <a:spcPct val="60000"/>
                        </a:spcBef>
                        <a:spcAft>
                          <a:spcPct val="0"/>
                        </a:spcAft>
                        <a:buClr>
                          <a:srgbClr val="0091CA"/>
                        </a:buClr>
                        <a:buSzPct val="100000"/>
                        <a:buFontTx/>
                        <a:buNone/>
                        <a:tabLst/>
                      </a:pPr>
                      <a:r>
                        <a:rPr kumimoji="0" lang="en-US" sz="1800" b="0" i="0" u="none" strike="noStrike" cap="none" normalizeH="0" baseline="0" dirty="0" smtClean="0">
                          <a:ln>
                            <a:noFill/>
                          </a:ln>
                          <a:solidFill>
                            <a:schemeClr val="tx1"/>
                          </a:solidFill>
                          <a:effectLst/>
                          <a:latin typeface="Arial" charset="0"/>
                        </a:rPr>
                        <a:t>3 days</a:t>
                      </a:r>
                    </a:p>
                  </a:txBody>
                  <a:tcPr marL="57263" marR="57263" anchor="ctr" horzOverflow="overflow">
                    <a:lnL w="28575" cap="flat" cmpd="sng" algn="ctr">
                      <a:solidFill>
                        <a:srgbClr val="F8F8F8"/>
                      </a:solidFill>
                      <a:prstDash val="solid"/>
                      <a:round/>
                      <a:headEnd type="none" w="med" len="med"/>
                      <a:tailEnd type="none" w="med" len="med"/>
                    </a:lnL>
                    <a:lnR cap="flat">
                      <a:noFill/>
                    </a:lnR>
                    <a:lnT>
                      <a:noFill/>
                    </a:lnT>
                    <a:lnB>
                      <a:noFill/>
                    </a:lnB>
                    <a:lnTlToBr>
                      <a:noFill/>
                    </a:lnTlToBr>
                    <a:lnBlToTr>
                      <a:noFill/>
                    </a:lnBlToTr>
                    <a:solidFill>
                      <a:schemeClr val="tx2"/>
                    </a:solidFill>
                  </a:tcPr>
                </a:tc>
              </a:tr>
              <a:tr h="519113">
                <a:tc>
                  <a:txBody>
                    <a:bodyPr/>
                    <a:lstStyle/>
                    <a:p>
                      <a:pPr marL="0" marR="0" lvl="0" indent="0" algn="l" defTabSz="914400" rtl="0" eaLnBrk="0" fontAlgn="base" latinLnBrk="0" hangingPunct="0">
                        <a:lnSpc>
                          <a:spcPct val="95000"/>
                        </a:lnSpc>
                        <a:spcBef>
                          <a:spcPct val="60000"/>
                        </a:spcBef>
                        <a:spcAft>
                          <a:spcPct val="0"/>
                        </a:spcAft>
                        <a:buClr>
                          <a:srgbClr val="0091CA"/>
                        </a:buClr>
                        <a:buSzPct val="100000"/>
                        <a:buFontTx/>
                        <a:buNone/>
                        <a:tabLst/>
                      </a:pPr>
                      <a:r>
                        <a:rPr kumimoji="0" lang="en-US" sz="1800" b="1" i="0" u="none" strike="noStrike" cap="none" normalizeH="0" baseline="0" dirty="0" smtClean="0">
                          <a:ln>
                            <a:noFill/>
                          </a:ln>
                          <a:solidFill>
                            <a:schemeClr val="tx1"/>
                          </a:solidFill>
                          <a:effectLst/>
                          <a:latin typeface="Arial" charset="0"/>
                        </a:rPr>
                        <a:t>Resolution</a:t>
                      </a:r>
                    </a:p>
                  </a:txBody>
                  <a:tcPr marR="57263" anchor="ctr" horzOverflow="overflow">
                    <a:lnL cap="flat">
                      <a:noFill/>
                    </a:lnL>
                    <a:lnR w="28575" cap="flat" cmpd="sng" algn="ctr">
                      <a:solidFill>
                        <a:srgbClr val="F8F8F8"/>
                      </a:solidFill>
                      <a:prstDash val="solid"/>
                      <a:round/>
                      <a:headEnd type="none" w="med" len="med"/>
                      <a:tailEnd type="none" w="med" len="med"/>
                    </a:lnR>
                    <a:lnT>
                      <a:noFill/>
                    </a:lnT>
                    <a:lnB cap="flat">
                      <a:noFill/>
                    </a:lnB>
                    <a:lnTlToBr>
                      <a:noFill/>
                    </a:lnTlToBr>
                    <a:lnBlToTr>
                      <a:noFill/>
                    </a:lnBlToTr>
                    <a:solidFill>
                      <a:schemeClr val="tx2">
                        <a:lumMod val="20000"/>
                        <a:lumOff val="80000"/>
                      </a:schemeClr>
                    </a:solidFill>
                  </a:tcPr>
                </a:tc>
                <a:tc>
                  <a:txBody>
                    <a:bodyPr/>
                    <a:lstStyle/>
                    <a:p>
                      <a:pPr marL="0" marR="0" lvl="0" indent="0" algn="ctr" defTabSz="914400" rtl="0" eaLnBrk="0" fontAlgn="base" latinLnBrk="0" hangingPunct="0">
                        <a:lnSpc>
                          <a:spcPct val="95000"/>
                        </a:lnSpc>
                        <a:spcBef>
                          <a:spcPct val="60000"/>
                        </a:spcBef>
                        <a:spcAft>
                          <a:spcPct val="0"/>
                        </a:spcAft>
                        <a:buClr>
                          <a:srgbClr val="0091CA"/>
                        </a:buClr>
                        <a:buSzPct val="100000"/>
                        <a:buFontTx/>
                        <a:buNone/>
                        <a:tabLst/>
                      </a:pPr>
                      <a:r>
                        <a:rPr kumimoji="0" lang="en-US" sz="1800" b="0" i="0" u="none" strike="noStrike" cap="none" normalizeH="0" baseline="0" dirty="0" smtClean="0">
                          <a:ln>
                            <a:noFill/>
                          </a:ln>
                          <a:solidFill>
                            <a:schemeClr val="tx1"/>
                          </a:solidFill>
                          <a:effectLst/>
                          <a:latin typeface="Arial" charset="0"/>
                        </a:rPr>
                        <a:t>10 days</a:t>
                      </a:r>
                    </a:p>
                  </a:txBody>
                  <a:tcPr marL="57263" marR="57263" anchor="ctr" horzOverflow="overflow">
                    <a:lnL w="28575" cap="flat" cmpd="sng" algn="ctr">
                      <a:solidFill>
                        <a:srgbClr val="F8F8F8"/>
                      </a:solidFill>
                      <a:prstDash val="solid"/>
                      <a:round/>
                      <a:headEnd type="none" w="med" len="med"/>
                      <a:tailEnd type="none" w="med" len="med"/>
                    </a:lnL>
                    <a:lnR w="28575" cap="flat" cmpd="sng" algn="ctr">
                      <a:solidFill>
                        <a:srgbClr val="F8F8F8"/>
                      </a:solidFill>
                      <a:prstDash val="solid"/>
                      <a:round/>
                      <a:headEnd type="none" w="med" len="med"/>
                      <a:tailEnd type="none" w="med" len="med"/>
                    </a:lnR>
                    <a:lnT>
                      <a:noFill/>
                    </a:lnT>
                    <a:lnB cap="flat">
                      <a:noFill/>
                    </a:lnB>
                    <a:lnTlToBr>
                      <a:noFill/>
                    </a:lnTlToBr>
                    <a:lnBlToTr>
                      <a:noFill/>
                    </a:lnBlToTr>
                    <a:solidFill>
                      <a:schemeClr val="tx2">
                        <a:lumMod val="20000"/>
                        <a:lumOff val="80000"/>
                      </a:schemeClr>
                    </a:solidFill>
                  </a:tcPr>
                </a:tc>
                <a:tc>
                  <a:txBody>
                    <a:bodyPr/>
                    <a:lstStyle/>
                    <a:p>
                      <a:pPr marL="0" marR="0" lvl="0" indent="0" algn="ctr" defTabSz="914400" rtl="0" eaLnBrk="0" fontAlgn="base" latinLnBrk="0" hangingPunct="0">
                        <a:lnSpc>
                          <a:spcPct val="95000"/>
                        </a:lnSpc>
                        <a:spcBef>
                          <a:spcPct val="60000"/>
                        </a:spcBef>
                        <a:spcAft>
                          <a:spcPct val="0"/>
                        </a:spcAft>
                        <a:buClr>
                          <a:srgbClr val="0091CA"/>
                        </a:buClr>
                        <a:buSzPct val="100000"/>
                        <a:buFontTx/>
                        <a:buNone/>
                        <a:tabLst/>
                      </a:pPr>
                      <a:r>
                        <a:rPr kumimoji="0" lang="en-US" sz="1800" b="0" i="0" u="none" strike="noStrike" cap="none" normalizeH="0" baseline="0" dirty="0" smtClean="0">
                          <a:ln>
                            <a:noFill/>
                          </a:ln>
                          <a:solidFill>
                            <a:schemeClr val="tx1"/>
                          </a:solidFill>
                          <a:effectLst/>
                          <a:latin typeface="Arial" charset="0"/>
                        </a:rPr>
                        <a:t>5 days</a:t>
                      </a:r>
                    </a:p>
                  </a:txBody>
                  <a:tcPr marL="57263" marR="57263" anchor="ctr" horzOverflow="overflow">
                    <a:lnL w="28575" cap="flat" cmpd="sng" algn="ctr">
                      <a:solidFill>
                        <a:srgbClr val="F8F8F8"/>
                      </a:solidFill>
                      <a:prstDash val="solid"/>
                      <a:round/>
                      <a:headEnd type="none" w="med" len="med"/>
                      <a:tailEnd type="none" w="med" len="med"/>
                    </a:lnL>
                    <a:lnR cap="flat">
                      <a:noFill/>
                    </a:lnR>
                    <a:lnT>
                      <a:noFill/>
                    </a:lnT>
                    <a:lnB cap="flat">
                      <a:noFill/>
                    </a:lnB>
                    <a:lnTlToBr>
                      <a:noFill/>
                    </a:lnTlToBr>
                    <a:lnBlToTr>
                      <a:noFill/>
                    </a:lnBlToTr>
                    <a:solidFill>
                      <a:schemeClr val="tx2">
                        <a:lumMod val="20000"/>
                        <a:lumOff val="80000"/>
                      </a:schemeClr>
                    </a:solidFill>
                  </a:tcPr>
                </a:tc>
              </a:tr>
            </a:tbl>
          </a:graphicData>
        </a:graphic>
      </p:graphicFrame>
      <p:sp>
        <p:nvSpPr>
          <p:cNvPr id="11" name="Content Placeholder 10"/>
          <p:cNvSpPr>
            <a:spLocks noGrp="1"/>
          </p:cNvSpPr>
          <p:nvPr>
            <p:ph idx="13"/>
          </p:nvPr>
        </p:nvSpPr>
        <p:spPr>
          <a:xfrm>
            <a:off x="526340" y="1665668"/>
            <a:ext cx="8534400" cy="685800"/>
          </a:xfrm>
        </p:spPr>
        <p:txBody>
          <a:bodyPr/>
          <a:lstStyle/>
          <a:p>
            <a:r>
              <a:rPr lang="en-US" sz="1800" dirty="0" smtClean="0"/>
              <a:t>Escalations are handled through BlueSquared with the following timeframes for status and resolution of escalated issues:</a:t>
            </a:r>
          </a:p>
          <a:p>
            <a:endParaRPr lang="en-US" dirty="0"/>
          </a:p>
        </p:txBody>
      </p:sp>
      <p:sp>
        <p:nvSpPr>
          <p:cNvPr id="44050" name="Rectangle 28"/>
          <p:cNvSpPr>
            <a:spLocks noGrp="1" noChangeArrowheads="1"/>
          </p:cNvSpPr>
          <p:nvPr>
            <p:ph type="title"/>
          </p:nvPr>
        </p:nvSpPr>
        <p:spPr>
          <a:xfrm>
            <a:off x="537394" y="834879"/>
            <a:ext cx="8229600" cy="681182"/>
          </a:xfrm>
          <a:prstGeom prst="rect">
            <a:avLst/>
          </a:prstGeom>
        </p:spPr>
        <p:txBody>
          <a:bodyPr/>
          <a:lstStyle/>
          <a:p>
            <a:pPr>
              <a:defRPr/>
            </a:pPr>
            <a:r>
              <a:rPr lang="en-US" sz="2400" dirty="0" smtClean="0"/>
              <a:t>Inter-Plan Escalation Process</a:t>
            </a:r>
            <a:br>
              <a:rPr lang="en-US" sz="2400" dirty="0" smtClean="0"/>
            </a:br>
            <a:endParaRPr lang="en-US" sz="1800" b="0" i="1" strike="sngStrike" dirty="0" smtClean="0">
              <a:solidFill>
                <a:srgbClr val="FF0000"/>
              </a:solidFill>
            </a:endParaRPr>
          </a:p>
        </p:txBody>
      </p:sp>
      <p:sp>
        <p:nvSpPr>
          <p:cNvPr id="45071" name="Text Box 23"/>
          <p:cNvSpPr txBox="1">
            <a:spLocks noChangeArrowheads="1"/>
          </p:cNvSpPr>
          <p:nvPr/>
        </p:nvSpPr>
        <p:spPr bwMode="blackWhite">
          <a:xfrm>
            <a:off x="428625" y="6324600"/>
            <a:ext cx="6285629" cy="211083"/>
          </a:xfrm>
          <a:prstGeom prst="rect">
            <a:avLst/>
          </a:prstGeom>
          <a:noFill/>
          <a:ln w="57150" cmpd="thinThick" algn="ctr">
            <a:noFill/>
            <a:miter lim="800000"/>
            <a:headEnd/>
            <a:tailEnd/>
          </a:ln>
        </p:spPr>
        <p:txBody>
          <a:bodyPr wrap="square" lIns="0" rIns="0">
            <a:spAutoFit/>
          </a:bodyPr>
          <a:lstStyle/>
          <a:p>
            <a:pPr eaLnBrk="0" hangingPunct="0">
              <a:lnSpc>
                <a:spcPct val="85000"/>
              </a:lnSpc>
              <a:spcBef>
                <a:spcPct val="50000"/>
              </a:spcBef>
            </a:pPr>
            <a:r>
              <a:rPr lang="en-US" sz="900" b="0" dirty="0">
                <a:latin typeface="Arial" pitchFamily="34" charset="0"/>
                <a:ea typeface="ヒラギノ角ゴ Pro W3"/>
                <a:cs typeface="Arial" pitchFamily="34" charset="0"/>
              </a:rPr>
              <a:t>*Days are in business </a:t>
            </a:r>
            <a:r>
              <a:rPr lang="en-US" sz="900" b="0" dirty="0" smtClean="0">
                <a:latin typeface="Arial" pitchFamily="34" charset="0"/>
                <a:ea typeface="ヒラギノ角ゴ Pro W3"/>
                <a:cs typeface="Arial" pitchFamily="34" charset="0"/>
              </a:rPr>
              <a:t>days</a:t>
            </a:r>
            <a:endParaRPr lang="en-US" sz="900" b="0" dirty="0">
              <a:latin typeface="Arial" pitchFamily="34" charset="0"/>
              <a:ea typeface="ヒラギノ角ゴ Pro W3"/>
              <a:cs typeface="Arial" pitchFamily="34" charset="0"/>
            </a:endParaRPr>
          </a:p>
        </p:txBody>
      </p:sp>
      <p:sp>
        <p:nvSpPr>
          <p:cNvPr id="12" name="Rectangle 11"/>
          <p:cNvSpPr/>
          <p:nvPr/>
        </p:nvSpPr>
        <p:spPr>
          <a:xfrm>
            <a:off x="7989" y="5038725"/>
            <a:ext cx="9136011" cy="1181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073" name="Text Box 25"/>
          <p:cNvSpPr>
            <a:spLocks noChangeArrowheads="1"/>
          </p:cNvSpPr>
          <p:nvPr/>
        </p:nvSpPr>
        <p:spPr bwMode="gray">
          <a:xfrm>
            <a:off x="714693" y="5008563"/>
            <a:ext cx="8158162" cy="1220787"/>
          </a:xfrm>
          <a:prstGeom prst="roundRect">
            <a:avLst>
              <a:gd name="adj" fmla="val 0"/>
            </a:avLst>
          </a:prstGeom>
          <a:noFill/>
          <a:ln w="9525" algn="ctr">
            <a:noFill/>
            <a:miter lim="800000"/>
            <a:headEnd/>
            <a:tailEnd/>
          </a:ln>
        </p:spPr>
        <p:txBody>
          <a:bodyPr lIns="182880" anchor="ctr"/>
          <a:lstStyle/>
          <a:p>
            <a:pPr>
              <a:spcBef>
                <a:spcPct val="25000"/>
              </a:spcBef>
            </a:pPr>
            <a:r>
              <a:rPr lang="en-US" sz="1400" i="0" dirty="0" smtClean="0">
                <a:latin typeface="Arial" pitchFamily="34" charset="0"/>
                <a:cs typeface="Arial" pitchFamily="34" charset="0"/>
              </a:rPr>
              <a:t>If Plans </a:t>
            </a:r>
            <a:r>
              <a:rPr lang="en-US" sz="1400" i="0" dirty="0">
                <a:latin typeface="Arial" pitchFamily="34" charset="0"/>
                <a:cs typeface="Arial" pitchFamily="34" charset="0"/>
              </a:rPr>
              <a:t>are unable to resolve </a:t>
            </a:r>
            <a:r>
              <a:rPr lang="en-US" sz="1400" i="0" dirty="0" smtClean="0">
                <a:latin typeface="Arial" pitchFamily="34" charset="0"/>
                <a:cs typeface="Arial" pitchFamily="34" charset="0"/>
              </a:rPr>
              <a:t>an issue through the </a:t>
            </a:r>
            <a:r>
              <a:rPr lang="en-US" sz="1400" dirty="0" smtClean="0">
                <a:latin typeface="Arial" pitchFamily="34" charset="0"/>
                <a:cs typeface="Arial" pitchFamily="34" charset="0"/>
              </a:rPr>
              <a:t>escalation process</a:t>
            </a:r>
            <a:r>
              <a:rPr lang="en-US" sz="1400" i="0" dirty="0" smtClean="0">
                <a:latin typeface="Arial" pitchFamily="34" charset="0"/>
                <a:cs typeface="Arial" pitchFamily="34" charset="0"/>
              </a:rPr>
              <a:t>, </a:t>
            </a:r>
            <a:r>
              <a:rPr lang="en-US" sz="1400" i="0" dirty="0">
                <a:latin typeface="Arial" pitchFamily="34" charset="0"/>
                <a:cs typeface="Arial" pitchFamily="34" charset="0"/>
              </a:rPr>
              <a:t>either Plan </a:t>
            </a:r>
            <a:r>
              <a:rPr lang="en-US" sz="1400" i="0" dirty="0" smtClean="0">
                <a:latin typeface="Arial" pitchFamily="34" charset="0"/>
                <a:cs typeface="Arial" pitchFamily="34" charset="0"/>
              </a:rPr>
              <a:t>may invoke the Inter-Plan </a:t>
            </a:r>
            <a:r>
              <a:rPr lang="en-US" sz="1400" dirty="0" smtClean="0">
                <a:latin typeface="Arial" pitchFamily="34" charset="0"/>
                <a:cs typeface="Arial" pitchFamily="34" charset="0"/>
              </a:rPr>
              <a:t>Three-Day Dispute R</a:t>
            </a:r>
            <a:r>
              <a:rPr lang="en-US" sz="1400" i="0" dirty="0" smtClean="0">
                <a:latin typeface="Arial" pitchFamily="34" charset="0"/>
                <a:cs typeface="Arial" pitchFamily="34" charset="0"/>
              </a:rPr>
              <a:t>esolution Process documented in the Inter-Plan Programs Policies and Provisions. The three-day dispute resolution process is not supported within the BlueSquared application.</a:t>
            </a:r>
            <a:endParaRPr lang="en-US" sz="1400" i="0" dirty="0">
              <a:latin typeface="Arial" pitchFamily="34" charset="0"/>
              <a:cs typeface="Arial" pitchFamily="34" charset="0"/>
            </a:endParaRPr>
          </a:p>
        </p:txBody>
      </p:sp>
    </p:spTree>
    <p:extLst>
      <p:ext uri="{BB962C8B-B14F-4D97-AF65-F5344CB8AC3E}">
        <p14:creationId xmlns:p14="http://schemas.microsoft.com/office/powerpoint/2010/main" val="1904258147"/>
      </p:ext>
    </p:extLst>
  </p:cSld>
  <p:clrMapOvr>
    <a:masterClrMapping/>
  </p:clrMapOvr>
  <p:transition advClick="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idx="1"/>
          </p:nvPr>
        </p:nvSpPr>
        <p:spPr>
          <a:xfrm>
            <a:off x="572876" y="2170924"/>
            <a:ext cx="8095261" cy="4482425"/>
          </a:xfrm>
        </p:spPr>
        <p:txBody>
          <a:bodyPr/>
          <a:lstStyle/>
          <a:p>
            <a:pPr marL="0" indent="0">
              <a:spcBef>
                <a:spcPct val="0"/>
              </a:spcBef>
              <a:spcAft>
                <a:spcPct val="80000"/>
              </a:spcAft>
              <a:buNone/>
            </a:pPr>
            <a:r>
              <a:rPr lang="en-US" sz="1800" dirty="0" err="1" smtClean="0"/>
              <a:t>BlueWeb</a:t>
            </a:r>
            <a:r>
              <a:rPr lang="en-US" sz="1800" dirty="0" smtClean="0"/>
              <a:t> Home Page:  </a:t>
            </a:r>
            <a:r>
              <a:rPr lang="en-US" sz="1800" dirty="0" smtClean="0">
                <a:solidFill>
                  <a:srgbClr val="0091CA"/>
                </a:solidFill>
                <a:hlinkClick r:id="rId3"/>
              </a:rPr>
              <a:t>http://blueweb.bcbs.com/</a:t>
            </a:r>
            <a:r>
              <a:rPr lang="en-US" sz="1800" dirty="0" smtClean="0"/>
              <a:t> </a:t>
            </a:r>
          </a:p>
          <a:p>
            <a:pPr marL="569913" lvl="1" indent="-168275">
              <a:spcBef>
                <a:spcPct val="0"/>
              </a:spcBef>
              <a:spcAft>
                <a:spcPct val="80000"/>
              </a:spcAft>
            </a:pPr>
            <a:r>
              <a:rPr lang="en-US" sz="1600" i="1" dirty="0" smtClean="0"/>
              <a:t>For new </a:t>
            </a:r>
            <a:r>
              <a:rPr lang="en-US" sz="1600" i="1" dirty="0" err="1" smtClean="0"/>
              <a:t>BlueWeb</a:t>
            </a:r>
            <a:r>
              <a:rPr lang="en-US" sz="1600" i="1" dirty="0" smtClean="0"/>
              <a:t> users, follow the link above and click “Don’t have a login? Create a new </a:t>
            </a:r>
            <a:r>
              <a:rPr lang="en-US" sz="1600" i="1" dirty="0" err="1" smtClean="0"/>
              <a:t>BlueWeb</a:t>
            </a:r>
            <a:r>
              <a:rPr lang="en-US" sz="1600" i="1" dirty="0" smtClean="0"/>
              <a:t> account here.” to obtain a login.</a:t>
            </a:r>
          </a:p>
        </p:txBody>
      </p:sp>
      <p:sp>
        <p:nvSpPr>
          <p:cNvPr id="7" name="Content Placeholder 6"/>
          <p:cNvSpPr>
            <a:spLocks noGrp="1"/>
          </p:cNvSpPr>
          <p:nvPr>
            <p:ph idx="13"/>
          </p:nvPr>
        </p:nvSpPr>
        <p:spPr>
          <a:xfrm>
            <a:off x="486167" y="1416586"/>
            <a:ext cx="8229600" cy="685800"/>
          </a:xfrm>
        </p:spPr>
        <p:txBody>
          <a:bodyPr/>
          <a:lstStyle/>
          <a:p>
            <a:r>
              <a:rPr lang="en-US" sz="1800" dirty="0" smtClean="0"/>
              <a:t>To learn more about Inter-Plan Programs, visit </a:t>
            </a:r>
            <a:r>
              <a:rPr lang="en-US" sz="1800" dirty="0" err="1" smtClean="0"/>
              <a:t>BlueWeb</a:t>
            </a:r>
            <a:r>
              <a:rPr lang="en-US" sz="1800" dirty="0" smtClean="0"/>
              <a:t>: </a:t>
            </a:r>
          </a:p>
          <a:p>
            <a:endParaRPr lang="en-US" dirty="0"/>
          </a:p>
        </p:txBody>
      </p:sp>
      <p:sp>
        <p:nvSpPr>
          <p:cNvPr id="64517" name="Rectangle 7"/>
          <p:cNvSpPr>
            <a:spLocks noGrp="1" noChangeArrowheads="1"/>
          </p:cNvSpPr>
          <p:nvPr>
            <p:ph type="title"/>
          </p:nvPr>
        </p:nvSpPr>
        <p:spPr>
          <a:xfrm>
            <a:off x="531887" y="837052"/>
            <a:ext cx="8229600" cy="681182"/>
          </a:xfrm>
          <a:prstGeom prst="rect">
            <a:avLst/>
          </a:prstGeom>
          <a:noFill/>
        </p:spPr>
        <p:txBody>
          <a:bodyPr/>
          <a:lstStyle/>
          <a:p>
            <a:r>
              <a:rPr lang="en-US" sz="2400" dirty="0" smtClean="0">
                <a:effectLst/>
              </a:rPr>
              <a:t>Resources for More Information</a:t>
            </a:r>
            <a:endParaRPr lang="en-US" sz="2400" dirty="0" smtClean="0">
              <a:solidFill>
                <a:srgbClr val="FF0000"/>
              </a:solidFill>
              <a:effectLst/>
            </a:endParaRPr>
          </a:p>
        </p:txBody>
      </p:sp>
      <p:sp>
        <p:nvSpPr>
          <p:cNvPr id="64518" name="Rectangle 3"/>
          <p:cNvSpPr>
            <a:spLocks noChangeArrowheads="1"/>
          </p:cNvSpPr>
          <p:nvPr/>
        </p:nvSpPr>
        <p:spPr bwMode="auto">
          <a:xfrm>
            <a:off x="537256" y="3552073"/>
            <a:ext cx="8318528" cy="2002971"/>
          </a:xfrm>
          <a:prstGeom prst="rect">
            <a:avLst/>
          </a:prstGeom>
          <a:noFill/>
          <a:ln w="9525">
            <a:noFill/>
            <a:miter lim="800000"/>
            <a:headEnd/>
            <a:tailEnd/>
          </a:ln>
        </p:spPr>
        <p:txBody>
          <a:bodyPr lIns="0" tIns="45714" rIns="91429" bIns="45714"/>
          <a:lstStyle/>
          <a:p>
            <a:pPr eaLnBrk="0" hangingPunct="0">
              <a:lnSpc>
                <a:spcPct val="85000"/>
              </a:lnSpc>
              <a:spcBef>
                <a:spcPct val="60000"/>
              </a:spcBef>
              <a:buClr>
                <a:srgbClr val="0091CA"/>
              </a:buClr>
              <a:buSzPct val="100000"/>
            </a:pPr>
            <a:r>
              <a:rPr lang="en-US" dirty="0">
                <a:solidFill>
                  <a:srgbClr val="000000"/>
                </a:solidFill>
              </a:rPr>
              <a:t>To learn more about Provider and Plan-to-Plan Servicing Requirements,</a:t>
            </a:r>
            <a:br>
              <a:rPr lang="en-US" dirty="0">
                <a:solidFill>
                  <a:srgbClr val="000000"/>
                </a:solidFill>
              </a:rPr>
            </a:br>
            <a:r>
              <a:rPr lang="en-US" dirty="0">
                <a:solidFill>
                  <a:srgbClr val="000000"/>
                </a:solidFill>
              </a:rPr>
              <a:t>visit </a:t>
            </a:r>
            <a:r>
              <a:rPr lang="en-US" dirty="0" err="1">
                <a:solidFill>
                  <a:srgbClr val="000000"/>
                </a:solidFill>
              </a:rPr>
              <a:t>BlueWeb</a:t>
            </a:r>
            <a:r>
              <a:rPr lang="en-US" dirty="0">
                <a:solidFill>
                  <a:srgbClr val="000000"/>
                </a:solidFill>
              </a:rPr>
              <a:t>: </a:t>
            </a:r>
          </a:p>
          <a:p>
            <a:pPr marL="569913" lvl="1" indent="-168275" eaLnBrk="0" hangingPunct="0">
              <a:lnSpc>
                <a:spcPct val="85000"/>
              </a:lnSpc>
              <a:spcBef>
                <a:spcPct val="30000"/>
              </a:spcBef>
              <a:buClr>
                <a:srgbClr val="0091CA"/>
              </a:buClr>
              <a:buSzPct val="100000"/>
              <a:buFontTx/>
              <a:buChar char="–"/>
            </a:pPr>
            <a:r>
              <a:rPr lang="en-US" sz="1600" dirty="0" smtClean="0">
                <a:solidFill>
                  <a:srgbClr val="57CBFF"/>
                </a:solidFill>
                <a:hlinkClick r:id="rId4"/>
              </a:rPr>
              <a:t>Inter-Plan Programs Manual</a:t>
            </a:r>
            <a:endParaRPr lang="en-US" sz="1600" dirty="0" smtClean="0">
              <a:solidFill>
                <a:srgbClr val="57CBFF"/>
              </a:solidFill>
              <a:hlinkClick r:id="rId5"/>
            </a:endParaRPr>
          </a:p>
          <a:p>
            <a:pPr marL="1027113" lvl="2" indent="-168275" eaLnBrk="0" hangingPunct="0">
              <a:lnSpc>
                <a:spcPct val="85000"/>
              </a:lnSpc>
              <a:spcBef>
                <a:spcPct val="30000"/>
              </a:spcBef>
              <a:buClr>
                <a:srgbClr val="0091CA"/>
              </a:buClr>
              <a:buSzPct val="100000"/>
              <a:buFontTx/>
              <a:buChar char="–"/>
            </a:pPr>
            <a:r>
              <a:rPr lang="en-US" sz="1600" dirty="0" smtClean="0">
                <a:solidFill>
                  <a:srgbClr val="000000"/>
                </a:solidFill>
              </a:rPr>
              <a:t>Plan-to Plan Servicing Requirements</a:t>
            </a:r>
          </a:p>
          <a:p>
            <a:pPr marL="1027113" lvl="2" indent="-168275" eaLnBrk="0" hangingPunct="0">
              <a:lnSpc>
                <a:spcPct val="85000"/>
              </a:lnSpc>
              <a:spcBef>
                <a:spcPct val="30000"/>
              </a:spcBef>
              <a:buClr>
                <a:srgbClr val="0091CA"/>
              </a:buClr>
              <a:buSzPct val="100000"/>
              <a:buFontTx/>
              <a:buChar char="–"/>
            </a:pPr>
            <a:r>
              <a:rPr lang="en-US" sz="1600" dirty="0" smtClean="0"/>
              <a:t>Provider Servicing Requirements</a:t>
            </a:r>
            <a:endParaRPr lang="en-US" sz="1200" dirty="0"/>
          </a:p>
          <a:p>
            <a:pPr marL="1027113" lvl="2" indent="-168275" eaLnBrk="0" hangingPunct="0">
              <a:lnSpc>
                <a:spcPct val="85000"/>
              </a:lnSpc>
              <a:spcBef>
                <a:spcPct val="30000"/>
              </a:spcBef>
              <a:buClr>
                <a:srgbClr val="0091CA"/>
              </a:buClr>
              <a:buSzPct val="100000"/>
              <a:buFontTx/>
              <a:buChar char="–"/>
            </a:pPr>
            <a:r>
              <a:rPr lang="en-US" sz="1600" dirty="0" smtClean="0"/>
              <a:t>Inter-Plan Programs Policies and Provisions</a:t>
            </a:r>
          </a:p>
          <a:p>
            <a:pPr marL="569913" lvl="1" indent="-168275" eaLnBrk="0" hangingPunct="0">
              <a:lnSpc>
                <a:spcPct val="85000"/>
              </a:lnSpc>
              <a:spcBef>
                <a:spcPct val="30000"/>
              </a:spcBef>
              <a:buClr>
                <a:srgbClr val="0091CA"/>
              </a:buClr>
              <a:buSzPct val="100000"/>
              <a:buFontTx/>
              <a:buChar char="–"/>
            </a:pPr>
            <a:r>
              <a:rPr lang="en-US" sz="1600" dirty="0" smtClean="0">
                <a:solidFill>
                  <a:srgbClr val="000000"/>
                </a:solidFill>
                <a:hlinkClick r:id="rId6"/>
              </a:rPr>
              <a:t>Inter-Plan Programs Directory </a:t>
            </a:r>
            <a:endParaRPr lang="en-US" sz="1200" dirty="0">
              <a:solidFill>
                <a:srgbClr val="000000"/>
              </a:solidFill>
            </a:endParaRPr>
          </a:p>
        </p:txBody>
      </p:sp>
    </p:spTree>
    <p:extLst>
      <p:ext uri="{BB962C8B-B14F-4D97-AF65-F5344CB8AC3E}">
        <p14:creationId xmlns:p14="http://schemas.microsoft.com/office/powerpoint/2010/main" val="59285701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3"/>
          </p:nvPr>
        </p:nvSpPr>
        <p:spPr>
          <a:xfrm>
            <a:off x="457200" y="1654833"/>
            <a:ext cx="8229600" cy="412092"/>
          </a:xfrm>
        </p:spPr>
        <p:txBody>
          <a:bodyPr/>
          <a:lstStyle/>
          <a:p>
            <a:r>
              <a:rPr lang="en-US" sz="1800" dirty="0" smtClean="0"/>
              <a:t>This lesson will cover…</a:t>
            </a:r>
            <a:endParaRPr lang="en-US" sz="1800" dirty="0"/>
          </a:p>
        </p:txBody>
      </p:sp>
      <p:sp>
        <p:nvSpPr>
          <p:cNvPr id="46084" name="Rectangle 2"/>
          <p:cNvSpPr>
            <a:spLocks noGrp="1" noChangeArrowheads="1"/>
          </p:cNvSpPr>
          <p:nvPr>
            <p:ph type="title"/>
          </p:nvPr>
        </p:nvSpPr>
        <p:spPr>
          <a:xfrm>
            <a:off x="457200" y="837052"/>
            <a:ext cx="8229600" cy="681182"/>
          </a:xfrm>
        </p:spPr>
        <p:txBody>
          <a:bodyPr/>
          <a:lstStyle/>
          <a:p>
            <a:pPr eaLnBrk="1" hangingPunct="1"/>
            <a:r>
              <a:rPr lang="en-US" sz="2300" dirty="0" smtClean="0">
                <a:effectLst/>
              </a:rPr>
              <a:t>Provider and Plan-to-Plan Servicing </a:t>
            </a:r>
            <a:r>
              <a:rPr lang="en-US" sz="2300" dirty="0" smtClean="0">
                <a:solidFill>
                  <a:schemeClr val="accent1">
                    <a:lumMod val="50000"/>
                  </a:schemeClr>
                </a:solidFill>
                <a:effectLst/>
              </a:rPr>
              <a:t>Requirements</a:t>
            </a:r>
            <a:r>
              <a:rPr lang="en-US" sz="2400" dirty="0" smtClean="0">
                <a:solidFill>
                  <a:schemeClr val="accent1">
                    <a:lumMod val="50000"/>
                  </a:schemeClr>
                </a:solidFill>
                <a:effectLst/>
              </a:rPr>
              <a:t/>
            </a:r>
            <a:br>
              <a:rPr lang="en-US" sz="2400" dirty="0" smtClean="0">
                <a:solidFill>
                  <a:schemeClr val="accent1">
                    <a:lumMod val="50000"/>
                  </a:schemeClr>
                </a:solidFill>
                <a:effectLst/>
              </a:rPr>
            </a:br>
            <a:endParaRPr lang="en-US" sz="1800" b="0" i="1" strike="sngStrike" dirty="0" smtClean="0">
              <a:solidFill>
                <a:srgbClr val="FF0000"/>
              </a:solidFill>
              <a:effectLst/>
            </a:endParaRPr>
          </a:p>
        </p:txBody>
      </p:sp>
      <p:pic>
        <p:nvPicPr>
          <p:cNvPr id="46090" name="Picture 80" descr="MCj04421390000[1]"/>
          <p:cNvPicPr>
            <a:picLocks noChangeAspect="1" noChangeArrowheads="1"/>
          </p:cNvPicPr>
          <p:nvPr/>
        </p:nvPicPr>
        <p:blipFill>
          <a:blip r:embed="rId3" cstate="print"/>
          <a:srcRect/>
          <a:stretch>
            <a:fillRect/>
          </a:stretch>
        </p:blipFill>
        <p:spPr bwMode="auto">
          <a:xfrm>
            <a:off x="646113" y="2066925"/>
            <a:ext cx="393700" cy="401638"/>
          </a:xfrm>
          <a:prstGeom prst="rect">
            <a:avLst/>
          </a:prstGeom>
          <a:noFill/>
          <a:ln w="9525">
            <a:noFill/>
            <a:miter lim="800000"/>
            <a:headEnd/>
            <a:tailEnd/>
          </a:ln>
        </p:spPr>
      </p:pic>
      <p:sp>
        <p:nvSpPr>
          <p:cNvPr id="46091" name="Rectangle 3"/>
          <p:cNvSpPr>
            <a:spLocks noChangeArrowheads="1"/>
          </p:cNvSpPr>
          <p:nvPr/>
        </p:nvSpPr>
        <p:spPr bwMode="auto">
          <a:xfrm>
            <a:off x="863601" y="2081213"/>
            <a:ext cx="7942263" cy="2084387"/>
          </a:xfrm>
          <a:prstGeom prst="rect">
            <a:avLst/>
          </a:prstGeom>
          <a:noFill/>
          <a:ln w="9525">
            <a:noFill/>
            <a:miter lim="800000"/>
            <a:headEnd/>
            <a:tailEnd/>
          </a:ln>
        </p:spPr>
        <p:txBody>
          <a:bodyPr lIns="0" tIns="45714" rIns="91429" bIns="45714"/>
          <a:lstStyle/>
          <a:p>
            <a:pPr marL="231775" indent="-231775">
              <a:lnSpc>
                <a:spcPct val="95000"/>
              </a:lnSpc>
              <a:spcBef>
                <a:spcPct val="60000"/>
              </a:spcBef>
              <a:buClr>
                <a:srgbClr val="0091CA"/>
              </a:buClr>
              <a:buSzPct val="100000"/>
              <a:buFontTx/>
              <a:buChar char="•"/>
            </a:pPr>
            <a:r>
              <a:rPr lang="en-US" dirty="0" smtClean="0">
                <a:latin typeface="Arial" pitchFamily="34" charset="0"/>
                <a:cs typeface="Arial" pitchFamily="34" charset="0"/>
              </a:rPr>
              <a:t>Provider servicing  requirements related to:   </a:t>
            </a:r>
          </a:p>
          <a:p>
            <a:pPr marL="800100" lvl="1" indent="-228600">
              <a:lnSpc>
                <a:spcPct val="95000"/>
              </a:lnSpc>
              <a:spcBef>
                <a:spcPct val="30000"/>
              </a:spcBef>
              <a:buClr>
                <a:srgbClr val="0091CA"/>
              </a:buClr>
              <a:buSzPct val="100000"/>
              <a:buFont typeface="Wingdings" pitchFamily="2" charset="2"/>
              <a:buChar char="ð"/>
            </a:pPr>
            <a:r>
              <a:rPr lang="en-US" sz="1600" dirty="0" smtClean="0">
                <a:solidFill>
                  <a:srgbClr val="000000"/>
                </a:solidFill>
                <a:latin typeface="Arial" pitchFamily="34" charset="0"/>
                <a:cs typeface="Arial" pitchFamily="34" charset="0"/>
              </a:rPr>
              <a:t>Accessibility</a:t>
            </a:r>
            <a:endParaRPr lang="en-US" sz="1600" dirty="0">
              <a:solidFill>
                <a:srgbClr val="000000"/>
              </a:solidFill>
              <a:latin typeface="Arial" pitchFamily="34" charset="0"/>
              <a:cs typeface="Arial" pitchFamily="34" charset="0"/>
            </a:endParaRPr>
          </a:p>
          <a:p>
            <a:pPr marL="800100" lvl="1" indent="-228600">
              <a:lnSpc>
                <a:spcPct val="95000"/>
              </a:lnSpc>
              <a:spcBef>
                <a:spcPct val="30000"/>
              </a:spcBef>
              <a:buClr>
                <a:srgbClr val="0091CA"/>
              </a:buClr>
              <a:buSzPct val="100000"/>
              <a:buFont typeface="Wingdings" pitchFamily="2" charset="2"/>
              <a:buChar char="ð"/>
            </a:pPr>
            <a:r>
              <a:rPr lang="en-US" sz="1600" dirty="0" smtClean="0">
                <a:solidFill>
                  <a:srgbClr val="000000"/>
                </a:solidFill>
                <a:latin typeface="Arial" pitchFamily="34" charset="0"/>
                <a:cs typeface="Arial" pitchFamily="34" charset="0"/>
              </a:rPr>
              <a:t>Par/Host Plan responsibilities </a:t>
            </a:r>
            <a:endParaRPr lang="en-US" sz="1600" dirty="0">
              <a:solidFill>
                <a:srgbClr val="000000"/>
              </a:solidFill>
              <a:latin typeface="Arial" pitchFamily="34" charset="0"/>
              <a:cs typeface="Arial" pitchFamily="34" charset="0"/>
            </a:endParaRPr>
          </a:p>
          <a:p>
            <a:pPr marL="800100" lvl="1" indent="-228600">
              <a:lnSpc>
                <a:spcPct val="95000"/>
              </a:lnSpc>
              <a:spcBef>
                <a:spcPct val="30000"/>
              </a:spcBef>
              <a:buClr>
                <a:srgbClr val="0091CA"/>
              </a:buClr>
              <a:buSzPct val="100000"/>
              <a:buFont typeface="Wingdings" pitchFamily="2" charset="2"/>
              <a:buChar char="ð"/>
            </a:pPr>
            <a:r>
              <a:rPr lang="en-US" sz="1600" dirty="0" smtClean="0">
                <a:solidFill>
                  <a:srgbClr val="000000"/>
                </a:solidFill>
                <a:latin typeface="Arial" pitchFamily="34" charset="0"/>
                <a:cs typeface="Arial" pitchFamily="34" charset="0"/>
              </a:rPr>
              <a:t>Control/Home </a:t>
            </a:r>
            <a:r>
              <a:rPr lang="en-US" sz="1600" dirty="0">
                <a:solidFill>
                  <a:srgbClr val="000000"/>
                </a:solidFill>
                <a:latin typeface="Arial" pitchFamily="34" charset="0"/>
                <a:cs typeface="Arial" pitchFamily="34" charset="0"/>
              </a:rPr>
              <a:t>Plan responsibilities </a:t>
            </a:r>
          </a:p>
          <a:p>
            <a:pPr marL="800100" lvl="1" indent="-228600">
              <a:lnSpc>
                <a:spcPct val="95000"/>
              </a:lnSpc>
              <a:spcBef>
                <a:spcPct val="30000"/>
              </a:spcBef>
              <a:buClr>
                <a:srgbClr val="0091CA"/>
              </a:buClr>
              <a:buSzPct val="100000"/>
              <a:buFont typeface="Wingdings" pitchFamily="2" charset="2"/>
              <a:buChar char="ð"/>
            </a:pPr>
            <a:r>
              <a:rPr lang="en-US" sz="1600" dirty="0">
                <a:solidFill>
                  <a:srgbClr val="000000"/>
                </a:solidFill>
                <a:latin typeface="Arial" pitchFamily="34" charset="0"/>
                <a:cs typeface="Arial" pitchFamily="34" charset="0"/>
              </a:rPr>
              <a:t>Tools and knowledge </a:t>
            </a:r>
          </a:p>
          <a:p>
            <a:pPr marL="800100" lvl="1" indent="-228600">
              <a:lnSpc>
                <a:spcPct val="95000"/>
              </a:lnSpc>
              <a:spcBef>
                <a:spcPct val="30000"/>
              </a:spcBef>
              <a:buClr>
                <a:srgbClr val="0091CA"/>
              </a:buClr>
              <a:buSzPct val="100000"/>
              <a:buFont typeface="Wingdings" pitchFamily="2" charset="2"/>
              <a:buChar char="ð"/>
            </a:pPr>
            <a:r>
              <a:rPr lang="en-US" sz="1600" dirty="0" smtClean="0">
                <a:latin typeface="Arial" pitchFamily="34" charset="0"/>
                <a:cs typeface="Arial" pitchFamily="34" charset="0"/>
              </a:rPr>
              <a:t>Medicare crossover </a:t>
            </a:r>
            <a:endParaRPr lang="en-US" sz="1600" dirty="0">
              <a:latin typeface="Arial" pitchFamily="34" charset="0"/>
              <a:cs typeface="Arial" pitchFamily="34" charset="0"/>
            </a:endParaRPr>
          </a:p>
        </p:txBody>
      </p:sp>
      <p:pic>
        <p:nvPicPr>
          <p:cNvPr id="46088" name="Picture 80" descr="MCj04421390000[1]"/>
          <p:cNvPicPr>
            <a:picLocks noChangeAspect="1" noChangeArrowheads="1"/>
          </p:cNvPicPr>
          <p:nvPr/>
        </p:nvPicPr>
        <p:blipFill>
          <a:blip r:embed="rId3" cstate="print"/>
          <a:srcRect/>
          <a:stretch>
            <a:fillRect/>
          </a:stretch>
        </p:blipFill>
        <p:spPr bwMode="auto">
          <a:xfrm>
            <a:off x="646113" y="4046625"/>
            <a:ext cx="393700" cy="401638"/>
          </a:xfrm>
          <a:prstGeom prst="rect">
            <a:avLst/>
          </a:prstGeom>
          <a:noFill/>
          <a:ln w="9525">
            <a:noFill/>
            <a:miter lim="800000"/>
            <a:headEnd/>
            <a:tailEnd/>
          </a:ln>
        </p:spPr>
      </p:pic>
      <p:sp>
        <p:nvSpPr>
          <p:cNvPr id="46089" name="Rectangle 3"/>
          <p:cNvSpPr>
            <a:spLocks noChangeArrowheads="1"/>
          </p:cNvSpPr>
          <p:nvPr/>
        </p:nvSpPr>
        <p:spPr bwMode="auto">
          <a:xfrm>
            <a:off x="866776" y="4040275"/>
            <a:ext cx="7942263" cy="2058988"/>
          </a:xfrm>
          <a:prstGeom prst="rect">
            <a:avLst/>
          </a:prstGeom>
          <a:noFill/>
          <a:ln w="9525">
            <a:noFill/>
            <a:miter lim="800000"/>
            <a:headEnd/>
            <a:tailEnd/>
          </a:ln>
        </p:spPr>
        <p:txBody>
          <a:bodyPr lIns="0" tIns="45714" rIns="91429" bIns="45714"/>
          <a:lstStyle/>
          <a:p>
            <a:pPr marL="231775" indent="-231775">
              <a:lnSpc>
                <a:spcPct val="95000"/>
              </a:lnSpc>
              <a:spcBef>
                <a:spcPct val="60000"/>
              </a:spcBef>
              <a:buClr>
                <a:srgbClr val="0091CA"/>
              </a:buClr>
              <a:buSzPct val="100000"/>
              <a:buFontTx/>
              <a:buChar char="•"/>
            </a:pPr>
            <a:r>
              <a:rPr lang="en-US" dirty="0">
                <a:latin typeface="Arial" pitchFamily="34" charset="0"/>
                <a:cs typeface="Arial" pitchFamily="34" charset="0"/>
              </a:rPr>
              <a:t>Plan-to-Plan </a:t>
            </a:r>
            <a:r>
              <a:rPr lang="en-US" dirty="0" smtClean="0">
                <a:latin typeface="Arial" pitchFamily="34" charset="0"/>
                <a:cs typeface="Arial" pitchFamily="34" charset="0"/>
              </a:rPr>
              <a:t>servicing requirements </a:t>
            </a:r>
            <a:r>
              <a:rPr lang="en-US" dirty="0">
                <a:latin typeface="Arial" pitchFamily="34" charset="0"/>
                <a:cs typeface="Arial" pitchFamily="34" charset="0"/>
              </a:rPr>
              <a:t>related to</a:t>
            </a:r>
            <a:r>
              <a:rPr lang="en-US" sz="2000" dirty="0">
                <a:latin typeface="Arial" pitchFamily="34" charset="0"/>
                <a:cs typeface="Arial" pitchFamily="34" charset="0"/>
              </a:rPr>
              <a:t>:</a:t>
            </a:r>
          </a:p>
          <a:p>
            <a:pPr marL="800100" lvl="1" indent="-228600">
              <a:lnSpc>
                <a:spcPct val="95000"/>
              </a:lnSpc>
              <a:spcBef>
                <a:spcPct val="30000"/>
              </a:spcBef>
              <a:buClr>
                <a:srgbClr val="0091CA"/>
              </a:buClr>
              <a:buSzPct val="100000"/>
              <a:buFont typeface="Wingdings" pitchFamily="2" charset="2"/>
              <a:buChar char="ð"/>
            </a:pPr>
            <a:r>
              <a:rPr lang="en-US" sz="1600" dirty="0" smtClean="0">
                <a:solidFill>
                  <a:srgbClr val="000000"/>
                </a:solidFill>
                <a:latin typeface="Arial" pitchFamily="34" charset="0"/>
                <a:cs typeface="Arial" pitchFamily="34" charset="0"/>
              </a:rPr>
              <a:t>Accessibility</a:t>
            </a:r>
          </a:p>
          <a:p>
            <a:pPr marL="800100" lvl="1" indent="-228600">
              <a:lnSpc>
                <a:spcPct val="95000"/>
              </a:lnSpc>
              <a:spcBef>
                <a:spcPct val="30000"/>
              </a:spcBef>
              <a:buClr>
                <a:srgbClr val="0091CA"/>
              </a:buClr>
              <a:buSzPct val="100000"/>
              <a:buFont typeface="Wingdings" pitchFamily="2" charset="2"/>
              <a:buChar char="ð"/>
            </a:pPr>
            <a:r>
              <a:rPr lang="en-US" sz="1600" dirty="0" smtClean="0">
                <a:solidFill>
                  <a:srgbClr val="000000"/>
                </a:solidFill>
                <a:latin typeface="Arial" pitchFamily="34" charset="0"/>
                <a:cs typeface="Arial" pitchFamily="34" charset="0"/>
              </a:rPr>
              <a:t>Plan-to-Plan unit functions/roles</a:t>
            </a:r>
          </a:p>
          <a:p>
            <a:pPr marL="800100" lvl="1" indent="-228600">
              <a:lnSpc>
                <a:spcPct val="95000"/>
              </a:lnSpc>
              <a:spcBef>
                <a:spcPct val="30000"/>
              </a:spcBef>
              <a:buClr>
                <a:srgbClr val="0091CA"/>
              </a:buClr>
              <a:buSzPct val="100000"/>
              <a:buFont typeface="Wingdings" pitchFamily="2" charset="2"/>
              <a:buChar char="ð"/>
            </a:pPr>
            <a:r>
              <a:rPr lang="en-US" sz="1600" dirty="0" smtClean="0">
                <a:solidFill>
                  <a:srgbClr val="000000"/>
                </a:solidFill>
                <a:latin typeface="Arial" pitchFamily="34" charset="0"/>
                <a:cs typeface="Arial" pitchFamily="34" charset="0"/>
              </a:rPr>
              <a:t>Tools and knowledge</a:t>
            </a:r>
            <a:endParaRPr lang="en-US" sz="1600" dirty="0">
              <a:solidFill>
                <a:srgbClr val="000000"/>
              </a:solidFill>
              <a:latin typeface="Arial" pitchFamily="34" charset="0"/>
              <a:cs typeface="Arial" pitchFamily="34" charset="0"/>
            </a:endParaRPr>
          </a:p>
          <a:p>
            <a:pPr marL="800100" lvl="1" indent="-228600">
              <a:lnSpc>
                <a:spcPct val="95000"/>
              </a:lnSpc>
              <a:spcBef>
                <a:spcPct val="30000"/>
              </a:spcBef>
              <a:buClr>
                <a:srgbClr val="0091CA"/>
              </a:buClr>
              <a:buSzPct val="100000"/>
              <a:buFont typeface="Wingdings" pitchFamily="2" charset="2"/>
              <a:buChar char="ð"/>
            </a:pPr>
            <a:r>
              <a:rPr lang="en-US" sz="1600" dirty="0" smtClean="0">
                <a:solidFill>
                  <a:srgbClr val="000000"/>
                </a:solidFill>
                <a:latin typeface="Arial" pitchFamily="34" charset="0"/>
                <a:cs typeface="Arial" pitchFamily="34" charset="0"/>
              </a:rPr>
              <a:t>Inquiry resolution</a:t>
            </a:r>
            <a:endParaRPr lang="en-US" sz="1600" dirty="0">
              <a:solidFill>
                <a:srgbClr val="000000"/>
              </a:solidFill>
              <a:latin typeface="Arial" pitchFamily="34" charset="0"/>
              <a:cs typeface="Arial" pitchFamily="34" charset="0"/>
            </a:endParaRPr>
          </a:p>
          <a:p>
            <a:pPr marL="800100" lvl="1" indent="-228600">
              <a:lnSpc>
                <a:spcPct val="95000"/>
              </a:lnSpc>
              <a:spcBef>
                <a:spcPct val="30000"/>
              </a:spcBef>
              <a:buClr>
                <a:srgbClr val="0091CA"/>
              </a:buClr>
              <a:buSzPct val="100000"/>
              <a:buFont typeface="Wingdings" pitchFamily="2" charset="2"/>
              <a:buChar char="ð"/>
            </a:pPr>
            <a:r>
              <a:rPr lang="en-US" sz="1600" dirty="0">
                <a:solidFill>
                  <a:srgbClr val="000000"/>
                </a:solidFill>
                <a:latin typeface="Arial" pitchFamily="34" charset="0"/>
                <a:cs typeface="Arial" pitchFamily="34" charset="0"/>
              </a:rPr>
              <a:t>Performance monitoring and reporting   </a:t>
            </a:r>
          </a:p>
          <a:p>
            <a:pPr marL="800100" lvl="1" indent="-228600">
              <a:lnSpc>
                <a:spcPct val="95000"/>
              </a:lnSpc>
              <a:spcBef>
                <a:spcPct val="30000"/>
              </a:spcBef>
              <a:buClr>
                <a:srgbClr val="0091CA"/>
              </a:buClr>
              <a:buSzPct val="100000"/>
              <a:buFont typeface="Wingdings" pitchFamily="2" charset="2"/>
              <a:buChar char="ð"/>
            </a:pPr>
            <a:r>
              <a:rPr lang="en-US" sz="1600" dirty="0">
                <a:solidFill>
                  <a:srgbClr val="000000"/>
                </a:solidFill>
                <a:latin typeface="Arial" pitchFamily="34" charset="0"/>
                <a:cs typeface="Arial" pitchFamily="34" charset="0"/>
              </a:rPr>
              <a:t>Inventory management</a:t>
            </a:r>
          </a:p>
          <a:p>
            <a:pPr marL="800100" lvl="1" indent="-228600">
              <a:lnSpc>
                <a:spcPct val="95000"/>
              </a:lnSpc>
              <a:spcBef>
                <a:spcPct val="30000"/>
              </a:spcBef>
              <a:buClr>
                <a:srgbClr val="0091CA"/>
              </a:buClr>
              <a:buSzPct val="100000"/>
              <a:buFont typeface="Wingdings" pitchFamily="2" charset="2"/>
              <a:buChar char="ð"/>
            </a:pPr>
            <a:r>
              <a:rPr lang="en-US" sz="1600" dirty="0" smtClean="0">
                <a:latin typeface="Arial" pitchFamily="34" charset="0"/>
                <a:cs typeface="Arial" pitchFamily="34" charset="0"/>
              </a:rPr>
              <a:t>Escalation Process</a:t>
            </a:r>
            <a:endParaRPr lang="en-US" sz="1600" dirty="0">
              <a:latin typeface="Arial" pitchFamily="34" charset="0"/>
              <a:cs typeface="Arial" pitchFamily="34" charset="0"/>
            </a:endParaRPr>
          </a:p>
        </p:txBody>
      </p:sp>
    </p:spTree>
    <p:extLst>
      <p:ext uri="{BB962C8B-B14F-4D97-AF65-F5344CB8AC3E}">
        <p14:creationId xmlns:p14="http://schemas.microsoft.com/office/powerpoint/2010/main" val="170593892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2220686"/>
            <a:ext cx="9144000" cy="4637313"/>
          </a:xfrm>
          <a:prstGeom prst="rect">
            <a:avLst/>
          </a:prstGeom>
          <a:solidFill>
            <a:srgbClr val="F5EC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09" name="Rectangle 3"/>
          <p:cNvSpPr>
            <a:spLocks noGrp="1" noChangeArrowheads="1"/>
          </p:cNvSpPr>
          <p:nvPr>
            <p:ph idx="1"/>
          </p:nvPr>
        </p:nvSpPr>
        <p:spPr>
          <a:xfrm>
            <a:off x="558800" y="2616730"/>
            <a:ext cx="8128000" cy="3916363"/>
          </a:xfrm>
          <a:prstGeom prst="rect">
            <a:avLst/>
          </a:prstGeom>
        </p:spPr>
        <p:txBody>
          <a:bodyPr/>
          <a:lstStyle/>
          <a:p>
            <a:pPr marL="231775" indent="-231775" eaLnBrk="1" hangingPunct="1">
              <a:spcBef>
                <a:spcPct val="135000"/>
              </a:spcBef>
            </a:pPr>
            <a:r>
              <a:rPr lang="en-US" sz="1800" dirty="0" smtClean="0"/>
              <a:t>In recognition that provider satisfaction is critical to the sustainability and growth of our networks and market share.</a:t>
            </a:r>
          </a:p>
          <a:p>
            <a:pPr marL="231775" indent="-231775" eaLnBrk="1" hangingPunct="1">
              <a:spcBef>
                <a:spcPct val="135000"/>
              </a:spcBef>
            </a:pPr>
            <a:r>
              <a:rPr lang="en-US" sz="1800" dirty="0" smtClean="0"/>
              <a:t>To address problem resolution, a main driver of overall provider satisfaction.</a:t>
            </a:r>
          </a:p>
          <a:p>
            <a:pPr marL="231775" indent="-231775" eaLnBrk="1" hangingPunct="1">
              <a:spcBef>
                <a:spcPct val="135000"/>
              </a:spcBef>
            </a:pPr>
            <a:r>
              <a:rPr lang="en-US" sz="1800" dirty="0" smtClean="0"/>
              <a:t>To ensure efficient processes are in place to resolve inquiries timely and accurately.</a:t>
            </a:r>
          </a:p>
        </p:txBody>
      </p:sp>
      <p:sp>
        <p:nvSpPr>
          <p:cNvPr id="7" name="Content Placeholder 6"/>
          <p:cNvSpPr>
            <a:spLocks noGrp="1"/>
          </p:cNvSpPr>
          <p:nvPr>
            <p:ph idx="13"/>
          </p:nvPr>
        </p:nvSpPr>
        <p:spPr>
          <a:xfrm>
            <a:off x="520700" y="1534887"/>
            <a:ext cx="8686800" cy="685800"/>
          </a:xfrm>
        </p:spPr>
        <p:txBody>
          <a:bodyPr/>
          <a:lstStyle/>
          <a:p>
            <a:r>
              <a:rPr lang="en-US" sz="1800" dirty="0" smtClean="0"/>
              <a:t>Provider and Plan-to-Plan servicing requirements were developed:</a:t>
            </a:r>
          </a:p>
          <a:p>
            <a:endParaRPr lang="en-US" sz="1800" dirty="0"/>
          </a:p>
        </p:txBody>
      </p:sp>
      <p:sp>
        <p:nvSpPr>
          <p:cNvPr id="47108" name="Rectangle 2"/>
          <p:cNvSpPr>
            <a:spLocks noGrp="1" noChangeArrowheads="1"/>
          </p:cNvSpPr>
          <p:nvPr>
            <p:ph type="title"/>
          </p:nvPr>
        </p:nvSpPr>
        <p:spPr>
          <a:xfrm>
            <a:off x="523875" y="786252"/>
            <a:ext cx="8229600" cy="451921"/>
          </a:xfrm>
          <a:prstGeom prst="rect">
            <a:avLst/>
          </a:prstGeom>
          <a:noFill/>
        </p:spPr>
        <p:txBody>
          <a:bodyPr/>
          <a:lstStyle/>
          <a:p>
            <a:pPr eaLnBrk="1" hangingPunct="1"/>
            <a:r>
              <a:rPr lang="en-US" sz="2400" dirty="0" smtClean="0">
                <a:effectLst/>
              </a:rPr>
              <a:t>Value of Servicing Requirements</a:t>
            </a:r>
            <a:endParaRPr lang="en-US" sz="2400" i="1" dirty="0" smtClean="0">
              <a:effectLst/>
            </a:endParaRPr>
          </a:p>
        </p:txBody>
      </p:sp>
    </p:spTree>
    <p:extLst>
      <p:ext uri="{BB962C8B-B14F-4D97-AF65-F5344CB8AC3E}">
        <p14:creationId xmlns:p14="http://schemas.microsoft.com/office/powerpoint/2010/main" val="259438313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8" name="Rectangle 52"/>
          <p:cNvSpPr>
            <a:spLocks noGrp="1" noChangeArrowheads="1"/>
          </p:cNvSpPr>
          <p:nvPr>
            <p:ph type="title"/>
          </p:nvPr>
        </p:nvSpPr>
        <p:spPr>
          <a:xfrm>
            <a:off x="540878" y="864322"/>
            <a:ext cx="8229600" cy="681182"/>
          </a:xfrm>
        </p:spPr>
        <p:txBody>
          <a:bodyPr/>
          <a:lstStyle/>
          <a:p>
            <a:r>
              <a:rPr lang="en-US" sz="2400" dirty="0" smtClean="0">
                <a:effectLst/>
              </a:rPr>
              <a:t>Provider Servicing Requirements</a:t>
            </a:r>
            <a:br>
              <a:rPr lang="en-US" sz="2400" dirty="0" smtClean="0">
                <a:effectLst/>
              </a:rPr>
            </a:br>
            <a:r>
              <a:rPr lang="en-US" sz="1800" b="0" i="1" dirty="0" smtClean="0">
                <a:effectLst/>
              </a:rPr>
              <a:t>Accessibility </a:t>
            </a:r>
          </a:p>
        </p:txBody>
      </p:sp>
      <p:sp>
        <p:nvSpPr>
          <p:cNvPr id="54276" name="Text Box 20"/>
          <p:cNvSpPr txBox="1">
            <a:spLocks noChangeArrowheads="1"/>
          </p:cNvSpPr>
          <p:nvPr/>
        </p:nvSpPr>
        <p:spPr bwMode="auto">
          <a:xfrm>
            <a:off x="682625" y="1204913"/>
            <a:ext cx="8010525" cy="403225"/>
          </a:xfrm>
          <a:prstGeom prst="rect">
            <a:avLst/>
          </a:prstGeom>
          <a:noFill/>
          <a:ln w="9525" algn="ctr">
            <a:noFill/>
            <a:miter lim="800000"/>
            <a:headEnd/>
            <a:tailEnd/>
          </a:ln>
        </p:spPr>
        <p:txBody>
          <a:bodyPr lIns="0">
            <a:spAutoFit/>
          </a:bodyPr>
          <a:lstStyle/>
          <a:p>
            <a:pPr marL="58738" indent="-58738" eaLnBrk="0" hangingPunct="0">
              <a:lnSpc>
                <a:spcPct val="85000"/>
              </a:lnSpc>
              <a:buClr>
                <a:srgbClr val="FDBC31"/>
              </a:buClr>
              <a:buSzPct val="100000"/>
            </a:pPr>
            <a:endParaRPr lang="en-US" sz="2400">
              <a:solidFill>
                <a:srgbClr val="000000"/>
              </a:solidFill>
              <a:ea typeface="ヒラギノ角ゴ Pro W3"/>
              <a:cs typeface="ヒラギノ角ゴ Pro W3"/>
            </a:endParaRPr>
          </a:p>
        </p:txBody>
      </p:sp>
      <p:sp>
        <p:nvSpPr>
          <p:cNvPr id="2" name="TextBox 1"/>
          <p:cNvSpPr txBox="1"/>
          <p:nvPr/>
        </p:nvSpPr>
        <p:spPr>
          <a:xfrm>
            <a:off x="548121" y="2015490"/>
            <a:ext cx="5991384" cy="295466"/>
          </a:xfrm>
          <a:prstGeom prst="rect">
            <a:avLst/>
          </a:prstGeom>
          <a:noFill/>
        </p:spPr>
        <p:txBody>
          <a:bodyPr wrap="none" lIns="0" tIns="0" rtlCol="0">
            <a:spAutoFit/>
          </a:bodyPr>
          <a:lstStyle/>
          <a:p>
            <a:pPr algn="ctr" eaLnBrk="0" hangingPunct="0">
              <a:lnSpc>
                <a:spcPct val="90000"/>
              </a:lnSpc>
              <a:spcBef>
                <a:spcPct val="50000"/>
              </a:spcBef>
            </a:pPr>
            <a:r>
              <a:rPr lang="en-US" dirty="0" smtClean="0"/>
              <a:t>Plans </a:t>
            </a:r>
            <a:r>
              <a:rPr lang="en-US" dirty="0"/>
              <a:t>must meet </a:t>
            </a:r>
            <a:r>
              <a:rPr lang="en-US" dirty="0" smtClean="0"/>
              <a:t>the following accessibility </a:t>
            </a:r>
            <a:r>
              <a:rPr lang="en-US" dirty="0"/>
              <a:t>requirements</a:t>
            </a:r>
            <a:r>
              <a:rPr lang="en-US" i="1" dirty="0"/>
              <a:t>: </a:t>
            </a:r>
          </a:p>
        </p:txBody>
      </p:sp>
      <p:sp>
        <p:nvSpPr>
          <p:cNvPr id="4" name="Rectangle 3"/>
          <p:cNvSpPr/>
          <p:nvPr/>
        </p:nvSpPr>
        <p:spPr>
          <a:xfrm>
            <a:off x="0" y="2471738"/>
            <a:ext cx="9144000" cy="4386262"/>
          </a:xfrm>
          <a:prstGeom prst="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61975" y="2626593"/>
            <a:ext cx="7556500" cy="3924151"/>
          </a:xfrm>
          <a:prstGeom prst="rect">
            <a:avLst/>
          </a:prstGeom>
          <a:noFill/>
        </p:spPr>
        <p:txBody>
          <a:bodyPr wrap="square" lIns="0" tIns="0" rtlCol="0">
            <a:spAutoFit/>
          </a:bodyPr>
          <a:lstStyle/>
          <a:p>
            <a:pPr marL="285750" indent="-285750">
              <a:buClr>
                <a:schemeClr val="accent2"/>
              </a:buClr>
              <a:buFont typeface="Arial" panose="020B0604020202020204" pitchFamily="34" charset="0"/>
              <a:buChar char="•"/>
            </a:pPr>
            <a:r>
              <a:rPr lang="en-US" dirty="0"/>
              <a:t>Plans that use </a:t>
            </a:r>
            <a:r>
              <a:rPr lang="en-US" dirty="0" smtClean="0"/>
              <a:t>IVR (Interactive </a:t>
            </a:r>
            <a:r>
              <a:rPr lang="en-US" dirty="0"/>
              <a:t>Voice Response) systems must have an option for a live agent.</a:t>
            </a:r>
          </a:p>
          <a:p>
            <a:pPr>
              <a:buClr>
                <a:schemeClr val="accent2"/>
              </a:buClr>
            </a:pPr>
            <a:endParaRPr lang="en-US" dirty="0"/>
          </a:p>
          <a:p>
            <a:pPr marL="285750" indent="-285750">
              <a:buClr>
                <a:schemeClr val="accent2"/>
              </a:buClr>
              <a:buFont typeface="Arial" panose="020B0604020202020204" pitchFamily="34" charset="0"/>
              <a:buChar char="•"/>
            </a:pPr>
            <a:r>
              <a:rPr lang="en-US" dirty="0"/>
              <a:t>A live agent must be accessible and available during regular Plan business hours of operation, which may vary across Plans. A Plan must have an after-hours message that states regular business hours.</a:t>
            </a:r>
          </a:p>
          <a:p>
            <a:pPr>
              <a:buClr>
                <a:schemeClr val="accent2"/>
              </a:buClr>
            </a:pPr>
            <a:endParaRPr lang="en-US" dirty="0"/>
          </a:p>
          <a:p>
            <a:pPr marL="285750" indent="-285750">
              <a:buClr>
                <a:schemeClr val="accent2"/>
              </a:buClr>
              <a:buFont typeface="Arial" panose="020B0604020202020204" pitchFamily="34" charset="0"/>
              <a:buChar char="•"/>
            </a:pPr>
            <a:r>
              <a:rPr lang="en-US" dirty="0"/>
              <a:t>If a voice mail or e-mail is received, Plans must acknowledge receipt within 24 hours or on the next business day (if received on a weekend/holiday).</a:t>
            </a:r>
          </a:p>
          <a:p>
            <a:pPr>
              <a:buClr>
                <a:schemeClr val="accent2"/>
              </a:buClr>
            </a:pPr>
            <a:endParaRPr lang="en-US" dirty="0"/>
          </a:p>
          <a:p>
            <a:pPr marL="285750" indent="-285750">
              <a:buClr>
                <a:schemeClr val="accent2"/>
              </a:buClr>
              <a:buFont typeface="Arial" panose="020B0604020202020204" pitchFamily="34" charset="0"/>
              <a:buChar char="•"/>
            </a:pPr>
            <a:r>
              <a:rPr lang="en-US" dirty="0"/>
              <a:t>If the provider needs to be transferred to another area within the Plan, an agent must give the provider the phone number and transfer the provider.</a:t>
            </a:r>
          </a:p>
        </p:txBody>
      </p:sp>
    </p:spTree>
    <p:extLst>
      <p:ext uri="{BB962C8B-B14F-4D97-AF65-F5344CB8AC3E}">
        <p14:creationId xmlns:p14="http://schemas.microsoft.com/office/powerpoint/2010/main" val="142194169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752725"/>
            <a:ext cx="9144000" cy="4105275"/>
          </a:xfrm>
          <a:prstGeom prst="rect">
            <a:avLst/>
          </a:prstGeom>
          <a:solidFill>
            <a:schemeClr val="bg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6"/>
          <p:cNvSpPr>
            <a:spLocks noGrp="1"/>
          </p:cNvSpPr>
          <p:nvPr>
            <p:ph idx="13"/>
          </p:nvPr>
        </p:nvSpPr>
        <p:spPr>
          <a:xfrm>
            <a:off x="528864" y="1759847"/>
            <a:ext cx="8157936" cy="992877"/>
          </a:xfrm>
        </p:spPr>
        <p:txBody>
          <a:bodyPr/>
          <a:lstStyle/>
          <a:p>
            <a:r>
              <a:rPr lang="en-US" sz="1800" dirty="0" smtClean="0"/>
              <a:t>Par/Host Plans are responsible for conducting all interactions with providers in their services areas and must be the single point of contact for all provider claim inquiries for inter-Plan business.</a:t>
            </a:r>
            <a:endParaRPr lang="en-US" dirty="0"/>
          </a:p>
        </p:txBody>
      </p:sp>
      <p:sp>
        <p:nvSpPr>
          <p:cNvPr id="39941" name="Rectangle 7"/>
          <p:cNvSpPr>
            <a:spLocks noGrp="1" noChangeArrowheads="1"/>
          </p:cNvSpPr>
          <p:nvPr>
            <p:ph type="title"/>
          </p:nvPr>
        </p:nvSpPr>
        <p:spPr>
          <a:xfrm>
            <a:off x="538162" y="782124"/>
            <a:ext cx="8229600" cy="393533"/>
          </a:xfrm>
          <a:prstGeom prst="rect">
            <a:avLst/>
          </a:prstGeom>
        </p:spPr>
        <p:txBody>
          <a:bodyPr/>
          <a:lstStyle/>
          <a:p>
            <a:pPr>
              <a:defRPr/>
            </a:pPr>
            <a:r>
              <a:rPr lang="en-US" sz="2400" dirty="0" smtClean="0">
                <a:solidFill>
                  <a:schemeClr val="accent1">
                    <a:lumMod val="50000"/>
                  </a:schemeClr>
                </a:solidFill>
              </a:rPr>
              <a:t>Provider Servicing Requirements</a:t>
            </a:r>
            <a:r>
              <a:rPr lang="en-US" sz="2400" strike="sngStrike" dirty="0" smtClean="0">
                <a:solidFill>
                  <a:schemeClr val="accent1">
                    <a:lumMod val="50000"/>
                  </a:schemeClr>
                </a:solidFill>
              </a:rPr>
              <a:t/>
            </a:r>
            <a:br>
              <a:rPr lang="en-US" sz="2400" strike="sngStrike" dirty="0" smtClean="0">
                <a:solidFill>
                  <a:schemeClr val="accent1">
                    <a:lumMod val="50000"/>
                  </a:schemeClr>
                </a:solidFill>
              </a:rPr>
            </a:br>
            <a:r>
              <a:rPr lang="en-US" sz="1800" b="0" i="1" dirty="0" smtClean="0">
                <a:solidFill>
                  <a:schemeClr val="accent1">
                    <a:lumMod val="50000"/>
                  </a:schemeClr>
                </a:solidFill>
              </a:rPr>
              <a:t>Par/Host Plan Responsibilities </a:t>
            </a:r>
            <a:endParaRPr lang="en-US" sz="1800" dirty="0" smtClean="0">
              <a:solidFill>
                <a:schemeClr val="accent1">
                  <a:lumMod val="50000"/>
                </a:schemeClr>
              </a:solidFill>
            </a:endParaRPr>
          </a:p>
        </p:txBody>
      </p:sp>
      <p:sp>
        <p:nvSpPr>
          <p:cNvPr id="40966" name="Rectangle 3"/>
          <p:cNvSpPr>
            <a:spLocks noChangeArrowheads="1"/>
          </p:cNvSpPr>
          <p:nvPr/>
        </p:nvSpPr>
        <p:spPr bwMode="auto">
          <a:xfrm>
            <a:off x="562654" y="3096786"/>
            <a:ext cx="8004403" cy="383014"/>
          </a:xfrm>
          <a:prstGeom prst="rect">
            <a:avLst/>
          </a:prstGeom>
          <a:noFill/>
          <a:ln w="9525">
            <a:noFill/>
            <a:miter lim="800000"/>
            <a:headEnd/>
            <a:tailEnd/>
          </a:ln>
        </p:spPr>
        <p:txBody>
          <a:bodyPr lIns="0" tIns="45714" rIns="91429" bIns="45714"/>
          <a:lstStyle/>
          <a:p>
            <a:pPr>
              <a:lnSpc>
                <a:spcPct val="95000"/>
              </a:lnSpc>
              <a:spcBef>
                <a:spcPts val="600"/>
              </a:spcBef>
              <a:spcAft>
                <a:spcPts val="200"/>
              </a:spcAft>
              <a:buClr>
                <a:srgbClr val="0091CA"/>
              </a:buClr>
              <a:buSzPct val="100000"/>
            </a:pPr>
            <a:r>
              <a:rPr lang="en-US" b="1" i="0" dirty="0" smtClean="0">
                <a:solidFill>
                  <a:srgbClr val="417191"/>
                </a:solidFill>
                <a:latin typeface="Arial" pitchFamily="34" charset="0"/>
                <a:cs typeface="Arial" pitchFamily="34" charset="0"/>
              </a:rPr>
              <a:t>Par/Host </a:t>
            </a:r>
            <a:r>
              <a:rPr lang="en-US" b="1" i="0" dirty="0">
                <a:solidFill>
                  <a:srgbClr val="417191"/>
                </a:solidFill>
                <a:latin typeface="Arial" pitchFamily="34" charset="0"/>
                <a:cs typeface="Arial" pitchFamily="34" charset="0"/>
              </a:rPr>
              <a:t>Plans </a:t>
            </a:r>
            <a:r>
              <a:rPr lang="en-US" b="0" i="0" dirty="0">
                <a:solidFill>
                  <a:schemeClr val="accent2"/>
                </a:solidFill>
                <a:latin typeface="Arial" pitchFamily="34" charset="0"/>
                <a:cs typeface="Arial" pitchFamily="34" charset="0"/>
              </a:rPr>
              <a:t>must</a:t>
            </a:r>
            <a:r>
              <a:rPr lang="en-US" b="0" i="0" dirty="0" smtClean="0">
                <a:latin typeface="Arial" pitchFamily="34" charset="0"/>
                <a:cs typeface="Arial" pitchFamily="34" charset="0"/>
              </a:rPr>
              <a:t>:</a:t>
            </a:r>
            <a:endParaRPr lang="en-US" b="0" i="0" dirty="0">
              <a:latin typeface="Arial" pitchFamily="34" charset="0"/>
              <a:cs typeface="Arial" pitchFamily="34" charset="0"/>
            </a:endParaRPr>
          </a:p>
        </p:txBody>
      </p:sp>
      <p:sp>
        <p:nvSpPr>
          <p:cNvPr id="2" name="Rectangle 1"/>
          <p:cNvSpPr/>
          <p:nvPr/>
        </p:nvSpPr>
        <p:spPr>
          <a:xfrm>
            <a:off x="351064" y="3573722"/>
            <a:ext cx="8215993" cy="1957459"/>
          </a:xfrm>
          <a:prstGeom prst="rect">
            <a:avLst/>
          </a:prstGeom>
        </p:spPr>
        <p:txBody>
          <a:bodyPr wrap="square">
            <a:spAutoFit/>
          </a:bodyPr>
          <a:lstStyle/>
          <a:p>
            <a:pPr marL="282575" lvl="1" indent="-166688">
              <a:lnSpc>
                <a:spcPct val="95000"/>
              </a:lnSpc>
              <a:spcBef>
                <a:spcPts val="600"/>
              </a:spcBef>
              <a:spcAft>
                <a:spcPts val="300"/>
              </a:spcAft>
              <a:buClr>
                <a:srgbClr val="417191"/>
              </a:buClr>
              <a:buSzPct val="100000"/>
              <a:buFontTx/>
              <a:buChar char="•"/>
            </a:pPr>
            <a:r>
              <a:rPr lang="en-US" dirty="0">
                <a:latin typeface="Arial" pitchFamily="34" charset="0"/>
                <a:cs typeface="Arial" pitchFamily="34" charset="0"/>
              </a:rPr>
              <a:t>Not refer the provider to the member’s Control/Home Plan for claim inquiries.</a:t>
            </a:r>
          </a:p>
          <a:p>
            <a:pPr marL="282575" lvl="1" indent="-166688">
              <a:spcBef>
                <a:spcPts val="600"/>
              </a:spcBef>
              <a:spcAft>
                <a:spcPts val="300"/>
              </a:spcAft>
              <a:buClr>
                <a:srgbClr val="417191"/>
              </a:buClr>
              <a:buSzPct val="100000"/>
              <a:buFontTx/>
              <a:buChar char="•"/>
            </a:pPr>
            <a:r>
              <a:rPr lang="en-US" dirty="0">
                <a:latin typeface="Arial" pitchFamily="34" charset="0"/>
                <a:cs typeface="Arial" pitchFamily="34" charset="0"/>
              </a:rPr>
              <a:t>Research the issue and contact the provider with the resolution if the inquiry cannot be answered on the first contact.</a:t>
            </a:r>
          </a:p>
          <a:p>
            <a:pPr marL="579438" lvl="2" indent="-290513">
              <a:spcBef>
                <a:spcPts val="600"/>
              </a:spcBef>
              <a:spcAft>
                <a:spcPts val="300"/>
              </a:spcAft>
              <a:buClr>
                <a:srgbClr val="417191"/>
              </a:buClr>
              <a:buSzPct val="100000"/>
              <a:buFont typeface="Arial" panose="020B0604020202020204" pitchFamily="34" charset="0"/>
              <a:buChar char="−"/>
            </a:pPr>
            <a:r>
              <a:rPr lang="en-US" dirty="0">
                <a:latin typeface="Arial" pitchFamily="34" charset="0"/>
                <a:cs typeface="Arial" pitchFamily="34" charset="0"/>
              </a:rPr>
              <a:t>The Par/Host Plan may contact the Control/Home Plan as appropriate, </a:t>
            </a:r>
            <a:r>
              <a:rPr lang="en-US" dirty="0" smtClean="0">
                <a:latin typeface="Arial" pitchFamily="34" charset="0"/>
                <a:cs typeface="Arial" pitchFamily="34" charset="0"/>
              </a:rPr>
              <a:t>on </a:t>
            </a:r>
            <a:r>
              <a:rPr lang="en-US" dirty="0">
                <a:latin typeface="Arial" pitchFamily="34" charset="0"/>
                <a:cs typeface="Arial" pitchFamily="34" charset="0"/>
              </a:rPr>
              <a:t>the provider’s behalf.  </a:t>
            </a:r>
          </a:p>
        </p:txBody>
      </p:sp>
    </p:spTree>
    <p:extLst>
      <p:ext uri="{BB962C8B-B14F-4D97-AF65-F5344CB8AC3E}">
        <p14:creationId xmlns:p14="http://schemas.microsoft.com/office/powerpoint/2010/main" val="115171824"/>
      </p:ext>
    </p:extLst>
  </p:cSld>
  <p:clrMapOvr>
    <a:masterClrMapping/>
  </p:clrMapOvr>
  <p:transition advClick="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2809908"/>
            <a:ext cx="9122230" cy="4048091"/>
          </a:xfrm>
          <a:prstGeom prst="rect">
            <a:avLst/>
          </a:prstGeom>
          <a:solidFill>
            <a:schemeClr val="bg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p:cNvSpPr>
            <a:spLocks noGrp="1"/>
          </p:cNvSpPr>
          <p:nvPr>
            <p:ph idx="13"/>
          </p:nvPr>
        </p:nvSpPr>
        <p:spPr>
          <a:xfrm>
            <a:off x="540654" y="1813447"/>
            <a:ext cx="8229600" cy="685800"/>
          </a:xfrm>
        </p:spPr>
        <p:txBody>
          <a:bodyPr/>
          <a:lstStyle/>
          <a:p>
            <a:r>
              <a:rPr lang="en-US" sz="1800" dirty="0" smtClean="0"/>
              <a:t>Control/Home Plans are prohibited from communicating directly with out-of-area providers excepted in very limited situations including responding to benefits and eligibility requests. </a:t>
            </a:r>
            <a:endParaRPr lang="en-US" strike="sngStrike" dirty="0" smtClean="0"/>
          </a:p>
          <a:p>
            <a:endParaRPr lang="en-US" dirty="0"/>
          </a:p>
        </p:txBody>
      </p:sp>
      <p:sp>
        <p:nvSpPr>
          <p:cNvPr id="40965" name="Rectangle 8"/>
          <p:cNvSpPr>
            <a:spLocks noGrp="1" noChangeArrowheads="1"/>
          </p:cNvSpPr>
          <p:nvPr>
            <p:ph type="title"/>
          </p:nvPr>
        </p:nvSpPr>
        <p:spPr>
          <a:xfrm>
            <a:off x="528638" y="807881"/>
            <a:ext cx="8229600" cy="440348"/>
          </a:xfrm>
          <a:prstGeom prst="rect">
            <a:avLst/>
          </a:prstGeom>
        </p:spPr>
        <p:txBody>
          <a:bodyPr/>
          <a:lstStyle/>
          <a:p>
            <a:pPr>
              <a:defRPr/>
            </a:pPr>
            <a:r>
              <a:rPr lang="en-US" sz="2400" dirty="0" smtClean="0">
                <a:solidFill>
                  <a:schemeClr val="accent1">
                    <a:lumMod val="50000"/>
                  </a:schemeClr>
                </a:solidFill>
              </a:rPr>
              <a:t>Provider Servicing Requirements</a:t>
            </a:r>
          </a:p>
        </p:txBody>
      </p:sp>
      <p:sp>
        <p:nvSpPr>
          <p:cNvPr id="41988" name="Rectangle 3"/>
          <p:cNvSpPr>
            <a:spLocks noChangeArrowheads="1"/>
          </p:cNvSpPr>
          <p:nvPr/>
        </p:nvSpPr>
        <p:spPr bwMode="auto">
          <a:xfrm>
            <a:off x="539069" y="3089308"/>
            <a:ext cx="8120062" cy="3858007"/>
          </a:xfrm>
          <a:prstGeom prst="rect">
            <a:avLst/>
          </a:prstGeom>
          <a:noFill/>
          <a:ln w="9525">
            <a:noFill/>
            <a:miter lim="800000"/>
            <a:headEnd/>
            <a:tailEnd/>
          </a:ln>
        </p:spPr>
        <p:txBody>
          <a:bodyPr lIns="0" tIns="45714" rIns="91429" bIns="45714"/>
          <a:lstStyle/>
          <a:p>
            <a:pPr>
              <a:spcBef>
                <a:spcPct val="75000"/>
              </a:spcBef>
              <a:spcAft>
                <a:spcPts val="600"/>
              </a:spcAft>
              <a:buClr>
                <a:srgbClr val="0091CA"/>
              </a:buClr>
              <a:buSzPct val="100000"/>
            </a:pPr>
            <a:r>
              <a:rPr lang="en-US" b="1" i="0" dirty="0" smtClean="0">
                <a:solidFill>
                  <a:srgbClr val="417191"/>
                </a:solidFill>
                <a:latin typeface="Arial" pitchFamily="34" charset="0"/>
                <a:cs typeface="Arial" pitchFamily="34" charset="0"/>
              </a:rPr>
              <a:t>Control/Home </a:t>
            </a:r>
            <a:r>
              <a:rPr lang="en-US" b="1" i="0" dirty="0">
                <a:solidFill>
                  <a:srgbClr val="417191"/>
                </a:solidFill>
                <a:latin typeface="Arial" pitchFamily="34" charset="0"/>
                <a:cs typeface="Arial" pitchFamily="34" charset="0"/>
              </a:rPr>
              <a:t>Plans </a:t>
            </a:r>
            <a:r>
              <a:rPr lang="en-US" b="0" i="0" dirty="0" smtClean="0">
                <a:latin typeface="Arial" pitchFamily="34" charset="0"/>
                <a:cs typeface="Arial" pitchFamily="34" charset="0"/>
              </a:rPr>
              <a:t>must: </a:t>
            </a:r>
          </a:p>
          <a:p>
            <a:pPr marL="285750" indent="-285750">
              <a:spcBef>
                <a:spcPct val="75000"/>
              </a:spcBef>
              <a:spcAft>
                <a:spcPts val="600"/>
              </a:spcAft>
              <a:buClr>
                <a:schemeClr val="accent2"/>
              </a:buClr>
              <a:buSzPct val="100000"/>
              <a:buFont typeface="Arial" panose="020B0604020202020204" pitchFamily="34" charset="0"/>
              <a:buChar char="•"/>
            </a:pPr>
            <a:r>
              <a:rPr lang="en-US" dirty="0" smtClean="0">
                <a:latin typeface="Arial" pitchFamily="34" charset="0"/>
                <a:cs typeface="Arial" pitchFamily="34" charset="0"/>
              </a:rPr>
              <a:t>Clearly and accurately respond to provider inquiries regarding: </a:t>
            </a:r>
            <a:endParaRPr lang="en-US" strike="sngStrike" dirty="0">
              <a:latin typeface="Arial" pitchFamily="34" charset="0"/>
              <a:cs typeface="Arial" pitchFamily="34" charset="0"/>
            </a:endParaRPr>
          </a:p>
          <a:p>
            <a:pPr marL="742950" lvl="1" indent="-285750">
              <a:spcBef>
                <a:spcPct val="75000"/>
              </a:spcBef>
              <a:spcAft>
                <a:spcPts val="600"/>
              </a:spcAft>
              <a:buClr>
                <a:schemeClr val="accent2"/>
              </a:buClr>
              <a:buSzPct val="100000"/>
              <a:buFont typeface="Arial" panose="020B0604020202020204" pitchFamily="34" charset="0"/>
              <a:buChar char="•"/>
            </a:pPr>
            <a:r>
              <a:rPr lang="en-US" b="0" i="0" dirty="0" smtClean="0">
                <a:latin typeface="Arial" pitchFamily="34" charset="0"/>
                <a:cs typeface="Arial" pitchFamily="34" charset="0"/>
              </a:rPr>
              <a:t>Eligibility and benefits.</a:t>
            </a:r>
            <a:endParaRPr lang="en-US" b="0" i="0" strike="sngStrike" dirty="0" smtClean="0">
              <a:latin typeface="Arial" pitchFamily="34" charset="0"/>
              <a:cs typeface="Arial" pitchFamily="34" charset="0"/>
            </a:endParaRPr>
          </a:p>
          <a:p>
            <a:pPr marL="742950" lvl="1" indent="-285750">
              <a:spcBef>
                <a:spcPct val="75000"/>
              </a:spcBef>
              <a:spcAft>
                <a:spcPts val="600"/>
              </a:spcAft>
              <a:buClr>
                <a:schemeClr val="accent2"/>
              </a:buClr>
              <a:buSzPct val="100000"/>
              <a:buFont typeface="Arial" panose="020B0604020202020204" pitchFamily="34" charset="0"/>
              <a:buChar char="•"/>
            </a:pPr>
            <a:r>
              <a:rPr lang="en-US" b="0" i="0" dirty="0" smtClean="0">
                <a:latin typeface="Arial" pitchFamily="34" charset="0"/>
                <a:cs typeface="Arial" pitchFamily="34" charset="0"/>
              </a:rPr>
              <a:t>Pre-service review</a:t>
            </a:r>
            <a:r>
              <a:rPr lang="en-US" dirty="0">
                <a:latin typeface="Arial" pitchFamily="34" charset="0"/>
                <a:cs typeface="Arial" pitchFamily="34" charset="0"/>
              </a:rPr>
              <a:t>.</a:t>
            </a:r>
            <a:endParaRPr lang="en-US" b="0" i="0" dirty="0">
              <a:latin typeface="Arial" pitchFamily="34" charset="0"/>
              <a:cs typeface="Arial" pitchFamily="34" charset="0"/>
            </a:endParaRPr>
          </a:p>
          <a:p>
            <a:pPr marL="739775" lvl="1" indent="-285750">
              <a:spcBef>
                <a:spcPct val="75000"/>
              </a:spcBef>
              <a:buClr>
                <a:schemeClr val="accent2"/>
              </a:buClr>
              <a:buFont typeface="Arial" panose="020B0604020202020204" pitchFamily="34" charset="0"/>
              <a:buChar char="•"/>
            </a:pPr>
            <a:r>
              <a:rPr lang="en-US" b="0" i="0" dirty="0">
                <a:latin typeface="Arial" pitchFamily="34" charset="0"/>
                <a:cs typeface="Arial" pitchFamily="34" charset="0"/>
              </a:rPr>
              <a:t>Utilization </a:t>
            </a:r>
            <a:r>
              <a:rPr lang="en-US" b="0" i="0" dirty="0" smtClean="0">
                <a:latin typeface="Arial" pitchFamily="34" charset="0"/>
                <a:cs typeface="Arial" pitchFamily="34" charset="0"/>
              </a:rPr>
              <a:t>management</a:t>
            </a:r>
            <a:r>
              <a:rPr lang="en-US" dirty="0">
                <a:latin typeface="Arial" pitchFamily="34" charset="0"/>
                <a:cs typeface="Arial" pitchFamily="34" charset="0"/>
              </a:rPr>
              <a:t>.</a:t>
            </a:r>
            <a:endParaRPr lang="en-US" b="0" i="0" dirty="0">
              <a:latin typeface="Arial" pitchFamily="34" charset="0"/>
              <a:cs typeface="Arial" pitchFamily="34" charset="0"/>
            </a:endParaRPr>
          </a:p>
        </p:txBody>
      </p:sp>
      <p:sp>
        <p:nvSpPr>
          <p:cNvPr id="2" name="TextBox 1"/>
          <p:cNvSpPr txBox="1"/>
          <p:nvPr/>
        </p:nvSpPr>
        <p:spPr>
          <a:xfrm>
            <a:off x="528637" y="1302320"/>
            <a:ext cx="4604337" cy="323165"/>
          </a:xfrm>
          <a:prstGeom prst="rect">
            <a:avLst/>
          </a:prstGeom>
          <a:noFill/>
        </p:spPr>
        <p:txBody>
          <a:bodyPr wrap="none" lIns="0" tIns="0" rtlCol="0">
            <a:spAutoFit/>
          </a:bodyPr>
          <a:lstStyle/>
          <a:p>
            <a:r>
              <a:rPr lang="en-US" i="1" dirty="0" smtClean="0">
                <a:solidFill>
                  <a:schemeClr val="accent1">
                    <a:lumMod val="50000"/>
                  </a:schemeClr>
                </a:solidFill>
                <a:latin typeface="+mj-lt"/>
              </a:rPr>
              <a:t>Control/Home Plan Responsibilities </a:t>
            </a:r>
            <a:endParaRPr lang="en-US" dirty="0" smtClean="0">
              <a:solidFill>
                <a:schemeClr val="accent1">
                  <a:lumMod val="50000"/>
                </a:schemeClr>
              </a:solidFill>
              <a:latin typeface="+mj-lt"/>
            </a:endParaRPr>
          </a:p>
        </p:txBody>
      </p:sp>
    </p:spTree>
    <p:extLst>
      <p:ext uri="{BB962C8B-B14F-4D97-AF65-F5344CB8AC3E}">
        <p14:creationId xmlns:p14="http://schemas.microsoft.com/office/powerpoint/2010/main" val="2205081456"/>
      </p:ext>
    </p:extLst>
  </p:cSld>
  <p:clrMapOvr>
    <a:masterClrMapping/>
  </p:clrMapOvr>
  <p:transition advClick="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7347" y="1764753"/>
            <a:ext cx="8132323" cy="836585"/>
          </a:xfrm>
          <a:prstGeom prst="rect">
            <a:avLst/>
          </a:prstGeom>
          <a:solidFill>
            <a:schemeClr val="bg1"/>
          </a:solidFill>
          <a:ln w="28575">
            <a:solidFill>
              <a:srgbClr val="006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134" name="Rectangle 39"/>
          <p:cNvSpPr>
            <a:spLocks noGrp="1" noChangeArrowheads="1"/>
          </p:cNvSpPr>
          <p:nvPr>
            <p:ph type="title"/>
          </p:nvPr>
        </p:nvSpPr>
        <p:spPr>
          <a:xfrm>
            <a:off x="525074" y="781968"/>
            <a:ext cx="8229600" cy="681182"/>
          </a:xfrm>
        </p:spPr>
        <p:txBody>
          <a:bodyPr/>
          <a:lstStyle/>
          <a:p>
            <a:r>
              <a:rPr lang="en-US" sz="2400" dirty="0" smtClean="0">
                <a:effectLst/>
              </a:rPr>
              <a:t>Provider Servicing Requirements</a:t>
            </a:r>
            <a:r>
              <a:rPr lang="en-US" dirty="0" smtClean="0">
                <a:effectLst/>
              </a:rPr>
              <a:t/>
            </a:r>
            <a:br>
              <a:rPr lang="en-US" dirty="0" smtClean="0">
                <a:effectLst/>
              </a:rPr>
            </a:br>
            <a:r>
              <a:rPr lang="en-US" sz="1800" i="1" dirty="0" smtClean="0">
                <a:effectLst/>
              </a:rPr>
              <a:t>Issue Resolution - </a:t>
            </a:r>
            <a:r>
              <a:rPr lang="en-US" sz="1800" b="0" i="1" dirty="0" smtClean="0">
                <a:effectLst/>
              </a:rPr>
              <a:t>Provider Relations  </a:t>
            </a:r>
          </a:p>
        </p:txBody>
      </p:sp>
      <p:sp>
        <p:nvSpPr>
          <p:cNvPr id="4" name="Rectangle 3"/>
          <p:cNvSpPr/>
          <p:nvPr/>
        </p:nvSpPr>
        <p:spPr>
          <a:xfrm>
            <a:off x="654431" y="1934980"/>
            <a:ext cx="8023860" cy="590931"/>
          </a:xfrm>
          <a:prstGeom prst="rect">
            <a:avLst/>
          </a:prstGeom>
        </p:spPr>
        <p:txBody>
          <a:bodyPr wrap="square">
            <a:spAutoFit/>
          </a:bodyPr>
          <a:lstStyle/>
          <a:p>
            <a:pPr algn="ctr" eaLnBrk="0" hangingPunct="0">
              <a:lnSpc>
                <a:spcPct val="90000"/>
              </a:lnSpc>
              <a:spcBef>
                <a:spcPct val="50000"/>
              </a:spcBef>
            </a:pPr>
            <a:r>
              <a:rPr lang="en-US" b="1" dirty="0">
                <a:solidFill>
                  <a:schemeClr val="bg2">
                    <a:lumMod val="50000"/>
                  </a:schemeClr>
                </a:solidFill>
              </a:rPr>
              <a:t>Do you work in a provider relations or provider education area?  </a:t>
            </a:r>
            <a:br>
              <a:rPr lang="en-US" b="1" dirty="0">
                <a:solidFill>
                  <a:schemeClr val="bg2">
                    <a:lumMod val="50000"/>
                  </a:schemeClr>
                </a:solidFill>
              </a:rPr>
            </a:br>
            <a:r>
              <a:rPr lang="en-US" b="1" dirty="0">
                <a:solidFill>
                  <a:schemeClr val="bg2">
                    <a:lumMod val="50000"/>
                  </a:schemeClr>
                </a:solidFill>
              </a:rPr>
              <a:t>If so, these requirements apply to you: </a:t>
            </a:r>
          </a:p>
        </p:txBody>
      </p:sp>
      <p:pic>
        <p:nvPicPr>
          <p:cNvPr id="12" name="Picture 4" descr="C:\Users\PJ07910\AppData\Local\Microsoft\Windows\Temporary Internet Files\Content.IE5\M0GH0WSE\letterQ[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927" y="1935227"/>
            <a:ext cx="481013" cy="48101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66232" y="2751607"/>
            <a:ext cx="8171233" cy="4124206"/>
          </a:xfrm>
          <a:prstGeom prst="rect">
            <a:avLst/>
          </a:prstGeom>
          <a:noFill/>
        </p:spPr>
        <p:txBody>
          <a:bodyPr wrap="square" lIns="0" tIns="0" rtlCol="0">
            <a:spAutoFit/>
          </a:bodyPr>
          <a:lstStyle/>
          <a:p>
            <a:pPr marL="285750" indent="-285750">
              <a:spcBef>
                <a:spcPts val="600"/>
              </a:spcBef>
              <a:buClr>
                <a:schemeClr val="accent2"/>
              </a:buClr>
              <a:buFont typeface="Arial" panose="020B0604020202020204" pitchFamily="34" charset="0"/>
              <a:buChar char="•"/>
            </a:pPr>
            <a:r>
              <a:rPr lang="en-US" sz="1600" dirty="0"/>
              <a:t>Par/Host Plans must educate their providers on inter-Plan processes and products at least once every six months.</a:t>
            </a:r>
          </a:p>
          <a:p>
            <a:pPr marL="285750" indent="-285750">
              <a:spcBef>
                <a:spcPts val="600"/>
              </a:spcBef>
              <a:buClr>
                <a:schemeClr val="accent2"/>
              </a:buClr>
              <a:buFont typeface="Arial" panose="020B0604020202020204" pitchFamily="34" charset="0"/>
              <a:buChar char="•"/>
            </a:pPr>
            <a:r>
              <a:rPr lang="en-US" sz="1600" dirty="0"/>
              <a:t>Par/Host Plans must proactively and regularly contact their key/high-volume providers to discuss BlueCard</a:t>
            </a:r>
            <a:r>
              <a:rPr lang="en-US" sz="1600" baseline="30000" dirty="0"/>
              <a:t>®</a:t>
            </a:r>
            <a:r>
              <a:rPr lang="en-US" sz="1600" dirty="0"/>
              <a:t>.</a:t>
            </a:r>
          </a:p>
          <a:p>
            <a:pPr marL="285750" indent="-285750">
              <a:spcBef>
                <a:spcPts val="600"/>
              </a:spcBef>
              <a:buClr>
                <a:schemeClr val="accent2"/>
              </a:buClr>
              <a:buFont typeface="Arial" panose="020B0604020202020204" pitchFamily="34" charset="0"/>
              <a:buChar char="•"/>
            </a:pPr>
            <a:r>
              <a:rPr lang="en-US" sz="1600" dirty="0" smtClean="0"/>
              <a:t>Par/Host </a:t>
            </a:r>
            <a:r>
              <a:rPr lang="en-US" sz="1600" dirty="0"/>
              <a:t>Plans must proactively monitor aged, high-dollar, denied and rejected claims (based on predetermined Disposition Format (DF) message codes) and follow up with the Control/Home Plans and providers, as appropriate. </a:t>
            </a:r>
          </a:p>
          <a:p>
            <a:pPr marL="285750" indent="-285750">
              <a:spcBef>
                <a:spcPts val="600"/>
              </a:spcBef>
              <a:buClr>
                <a:schemeClr val="accent2"/>
              </a:buClr>
              <a:buFont typeface="Arial" panose="020B0604020202020204" pitchFamily="34" charset="0"/>
              <a:buChar char="•"/>
            </a:pPr>
            <a:r>
              <a:rPr lang="en-US" sz="1600" dirty="0"/>
              <a:t>Prior to working with key institutional providers, staff must review the provider’s claim data including at a minimum: pending claims, aged claims and high dollar claims, reject rates and denial rates (based on predetermined DF message codes) for any trends or issues. If staff identifies any issues related to Par/Host and/or Control/Home processing, staff must communicate to the provider a plan of action to resolve them</a:t>
            </a:r>
            <a:r>
              <a:rPr lang="en-US" sz="1600" dirty="0" smtClean="0"/>
              <a:t>.</a:t>
            </a:r>
          </a:p>
          <a:p>
            <a:pPr marL="285750" indent="-285750">
              <a:spcBef>
                <a:spcPts val="600"/>
              </a:spcBef>
              <a:buClr>
                <a:schemeClr val="accent2"/>
              </a:buClr>
              <a:buFont typeface="Arial" panose="020B0604020202020204" pitchFamily="34" charset="0"/>
              <a:buChar char="•"/>
            </a:pPr>
            <a:r>
              <a:rPr lang="en-US" sz="1600" dirty="0"/>
              <a:t>Par/Host Plans should engage their providers to obtain advisory feedback as appropriate, through provider panels, committees, advisory boards, etc. </a:t>
            </a:r>
          </a:p>
          <a:p>
            <a:pPr marL="285750" indent="-285750">
              <a:spcBef>
                <a:spcPts val="600"/>
              </a:spcBef>
              <a:buClr>
                <a:schemeClr val="accent2"/>
              </a:buClr>
              <a:buFont typeface="Arial" panose="020B0604020202020204" pitchFamily="34" charset="0"/>
              <a:buChar char="•"/>
            </a:pPr>
            <a:endParaRPr lang="en-US" sz="1600" dirty="0"/>
          </a:p>
        </p:txBody>
      </p:sp>
    </p:spTree>
    <p:extLst>
      <p:ext uri="{BB962C8B-B14F-4D97-AF65-F5344CB8AC3E}">
        <p14:creationId xmlns:p14="http://schemas.microsoft.com/office/powerpoint/2010/main" val="363445754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1"/>
          <p:cNvSpPr>
            <a:spLocks noGrp="1" noChangeArrowheads="1"/>
          </p:cNvSpPr>
          <p:nvPr>
            <p:ph type="title"/>
          </p:nvPr>
        </p:nvSpPr>
        <p:spPr>
          <a:xfrm>
            <a:off x="522093" y="804002"/>
            <a:ext cx="8229600" cy="681182"/>
          </a:xfrm>
        </p:spPr>
        <p:txBody>
          <a:bodyPr/>
          <a:lstStyle/>
          <a:p>
            <a:r>
              <a:rPr lang="en-US" sz="2400" dirty="0" smtClean="0">
                <a:effectLst/>
              </a:rPr>
              <a:t>Provider Servicing Requirements</a:t>
            </a:r>
            <a:r>
              <a:rPr lang="en-US" dirty="0" smtClean="0">
                <a:effectLst/>
              </a:rPr>
              <a:t/>
            </a:r>
            <a:br>
              <a:rPr lang="en-US" dirty="0" smtClean="0">
                <a:effectLst/>
              </a:rPr>
            </a:br>
            <a:r>
              <a:rPr lang="en-US" sz="1800" b="0" i="1" dirty="0" smtClean="0">
                <a:effectLst/>
              </a:rPr>
              <a:t>Issue Resolution – Par/Host Plan Responsibilities</a:t>
            </a:r>
          </a:p>
        </p:txBody>
      </p:sp>
      <p:sp>
        <p:nvSpPr>
          <p:cNvPr id="13" name="Rectangle 12"/>
          <p:cNvSpPr/>
          <p:nvPr/>
        </p:nvSpPr>
        <p:spPr>
          <a:xfrm>
            <a:off x="556872" y="1783803"/>
            <a:ext cx="8132323" cy="836585"/>
          </a:xfrm>
          <a:prstGeom prst="rect">
            <a:avLst/>
          </a:prstGeom>
          <a:solidFill>
            <a:schemeClr val="bg1"/>
          </a:solidFill>
          <a:ln w="28575">
            <a:solidFill>
              <a:srgbClr val="006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29031" y="1988863"/>
            <a:ext cx="8023860" cy="978729"/>
          </a:xfrm>
          <a:prstGeom prst="rect">
            <a:avLst/>
          </a:prstGeom>
        </p:spPr>
        <p:txBody>
          <a:bodyPr wrap="square">
            <a:spAutoFit/>
          </a:bodyPr>
          <a:lstStyle/>
          <a:p>
            <a:pPr algn="ctr" eaLnBrk="0" hangingPunct="0">
              <a:lnSpc>
                <a:spcPct val="90000"/>
              </a:lnSpc>
              <a:spcBef>
                <a:spcPct val="50000"/>
              </a:spcBef>
            </a:pPr>
            <a:r>
              <a:rPr lang="en-US" b="1" dirty="0">
                <a:solidFill>
                  <a:schemeClr val="bg2">
                    <a:lumMod val="50000"/>
                  </a:schemeClr>
                </a:solidFill>
              </a:rPr>
              <a:t>Do you </a:t>
            </a:r>
            <a:r>
              <a:rPr lang="en-US" b="1" dirty="0" smtClean="0">
                <a:solidFill>
                  <a:schemeClr val="bg2">
                    <a:lumMod val="50000"/>
                  </a:schemeClr>
                </a:solidFill>
              </a:rPr>
              <a:t>assist, directly or indirectly, in resolving provider claim inquiries? </a:t>
            </a:r>
            <a:r>
              <a:rPr lang="en-US" b="1" dirty="0">
                <a:solidFill>
                  <a:schemeClr val="bg2">
                    <a:lumMod val="50000"/>
                  </a:schemeClr>
                </a:solidFill>
              </a:rPr>
              <a:t>If so, these requirements apply to you: </a:t>
            </a:r>
          </a:p>
          <a:p>
            <a:pPr algn="ctr" eaLnBrk="0" hangingPunct="0">
              <a:lnSpc>
                <a:spcPct val="90000"/>
              </a:lnSpc>
              <a:spcBef>
                <a:spcPct val="50000"/>
              </a:spcBef>
            </a:pPr>
            <a:r>
              <a:rPr lang="en-US" b="1" dirty="0" smtClean="0">
                <a:solidFill>
                  <a:schemeClr val="bg2">
                    <a:lumMod val="50000"/>
                  </a:schemeClr>
                </a:solidFill>
              </a:rPr>
              <a:t>  </a:t>
            </a:r>
            <a:endParaRPr lang="en-US" b="1" dirty="0">
              <a:solidFill>
                <a:schemeClr val="bg2">
                  <a:lumMod val="50000"/>
                </a:schemeClr>
              </a:solidFill>
            </a:endParaRPr>
          </a:p>
        </p:txBody>
      </p:sp>
      <p:pic>
        <p:nvPicPr>
          <p:cNvPr id="15" name="Picture 4" descr="C:\Users\PJ07910\AppData\Local\Microsoft\Windows\Temporary Internet Files\Content.IE5\M0GH0WSE\letterQ[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5052" y="1960354"/>
            <a:ext cx="481013" cy="48101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48287" y="2753579"/>
            <a:ext cx="8200413" cy="3662541"/>
          </a:xfrm>
          <a:prstGeom prst="rect">
            <a:avLst/>
          </a:prstGeom>
        </p:spPr>
        <p:txBody>
          <a:bodyPr wrap="square">
            <a:spAutoFit/>
          </a:bodyPr>
          <a:lstStyle/>
          <a:p>
            <a:pPr marL="285750" indent="-285750">
              <a:spcBef>
                <a:spcPts val="1200"/>
              </a:spcBef>
              <a:buClr>
                <a:schemeClr val="accent2"/>
              </a:buClr>
              <a:buFont typeface="Arial" panose="020B0604020202020204" pitchFamily="34" charset="0"/>
              <a:buChar char="•"/>
              <a:defRPr/>
            </a:pPr>
            <a:r>
              <a:rPr lang="en-US" sz="1600" dirty="0"/>
              <a:t>Par/Host Plans must establish and adhere to internal Service Level Agreements among departments (e.g., claims adjustments, review of medical records, etc.) to ensure timely response to inquiries.</a:t>
            </a:r>
          </a:p>
          <a:p>
            <a:pPr marL="285750" indent="-285750">
              <a:spcBef>
                <a:spcPts val="1200"/>
              </a:spcBef>
              <a:buClr>
                <a:schemeClr val="accent2"/>
              </a:buClr>
              <a:buFont typeface="Arial" panose="020B0604020202020204" pitchFamily="34" charset="0"/>
              <a:buChar char="•"/>
              <a:defRPr/>
            </a:pPr>
            <a:r>
              <a:rPr lang="en-US" sz="1600" dirty="0"/>
              <a:t>Par/Host Plans must establish and follow their internal escalation processes for </a:t>
            </a:r>
            <a:r>
              <a:rPr lang="en-US" sz="1600" dirty="0" smtClean="0"/>
              <a:t>claim </a:t>
            </a:r>
            <a:r>
              <a:rPr lang="en-US" sz="1600" dirty="0"/>
              <a:t>resolution.</a:t>
            </a:r>
          </a:p>
          <a:p>
            <a:pPr marL="285750" indent="-285750">
              <a:spcBef>
                <a:spcPts val="1200"/>
              </a:spcBef>
              <a:buClr>
                <a:schemeClr val="accent2"/>
              </a:buClr>
              <a:buFont typeface="Arial" panose="020B0604020202020204" pitchFamily="34" charset="0"/>
              <a:buChar char="•"/>
              <a:defRPr/>
            </a:pPr>
            <a:r>
              <a:rPr lang="en-US" sz="1600" dirty="0"/>
              <a:t>Par/Host Plans must review and revise, as appropriate, their internal escalation processes at a minimum on an annual basis.</a:t>
            </a:r>
          </a:p>
          <a:p>
            <a:pPr marL="285750" indent="-285750">
              <a:spcBef>
                <a:spcPts val="1200"/>
              </a:spcBef>
              <a:buClr>
                <a:schemeClr val="accent2"/>
              </a:buClr>
              <a:buFont typeface="Arial" panose="020B0604020202020204" pitchFamily="34" charset="0"/>
              <a:buChar char="•"/>
              <a:defRPr/>
            </a:pPr>
            <a:r>
              <a:rPr lang="en-US" sz="1600" dirty="0"/>
              <a:t>Provider service staff must be accountable for issue resolution and follow-up </a:t>
            </a:r>
            <a:r>
              <a:rPr lang="en-US" sz="1600" dirty="0" smtClean="0"/>
              <a:t> with </a:t>
            </a:r>
            <a:r>
              <a:rPr lang="en-US" sz="1600" dirty="0"/>
              <a:t>internal business partners and with partner Plans, as appropriate.</a:t>
            </a:r>
          </a:p>
          <a:p>
            <a:pPr marL="285750" indent="-285750">
              <a:spcBef>
                <a:spcPts val="1200"/>
              </a:spcBef>
              <a:buClr>
                <a:schemeClr val="accent2"/>
              </a:buClr>
              <a:buFont typeface="Arial" panose="020B0604020202020204" pitchFamily="34" charset="0"/>
              <a:buChar char="•"/>
              <a:defRPr/>
            </a:pPr>
            <a:r>
              <a:rPr lang="en-US" sz="1600" dirty="0"/>
              <a:t>Provider relations staff must be a provider’s advocate for resolving issues that couldn’t be resolved through routine </a:t>
            </a:r>
            <a:r>
              <a:rPr lang="en-US" sz="1600" dirty="0" smtClean="0"/>
              <a:t>channels. They </a:t>
            </a:r>
            <a:r>
              <a:rPr lang="en-US" sz="1600" dirty="0"/>
              <a:t>must have a protocol in place to resolve any claim issues brought back to the Plan from providers.</a:t>
            </a:r>
          </a:p>
        </p:txBody>
      </p:sp>
    </p:spTree>
    <p:extLst>
      <p:ext uri="{BB962C8B-B14F-4D97-AF65-F5344CB8AC3E}">
        <p14:creationId xmlns:p14="http://schemas.microsoft.com/office/powerpoint/2010/main" val="122290651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CBSA Template">
  <a:themeElements>
    <a:clrScheme name="BCBSA">
      <a:dk1>
        <a:sysClr val="windowText" lastClr="000000"/>
      </a:dk1>
      <a:lt1>
        <a:sysClr val="window" lastClr="FFFFFF"/>
      </a:lt1>
      <a:dk2>
        <a:srgbClr val="CCE1EC"/>
      </a:dk2>
      <a:lt2>
        <a:srgbClr val="8FCAE7"/>
      </a:lt2>
      <a:accent1>
        <a:srgbClr val="0094D7"/>
      </a:accent1>
      <a:accent2>
        <a:srgbClr val="006086"/>
      </a:accent2>
      <a:accent3>
        <a:srgbClr val="003359"/>
      </a:accent3>
      <a:accent4>
        <a:srgbClr val="F1E5C7"/>
      </a:accent4>
      <a:accent5>
        <a:srgbClr val="8B6900"/>
      </a:accent5>
      <a:accent6>
        <a:srgbClr val="BF311A"/>
      </a:accent6>
      <a:hlink>
        <a:srgbClr val="0094D7"/>
      </a:hlink>
      <a:folHlink>
        <a:srgbClr val="1E1E1E"/>
      </a:folHlink>
    </a:clrScheme>
    <a:fontScheme name="BCBS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tlCol="0">
        <a:spAutoFit/>
      </a:bodyPr>
      <a:lstStyle>
        <a:defPPr>
          <a:defRPr dirty="0" err="1" smtClean="0"/>
        </a:defPPr>
      </a:lstStyle>
    </a:txDef>
  </a:objectDefaults>
  <a:extraClrSchemeLst/>
</a:theme>
</file>

<file path=ppt/theme/theme2.xml><?xml version="1.0" encoding="utf-8"?>
<a:theme xmlns:a="http://schemas.openxmlformats.org/drawingml/2006/main" name="DIVIDER PAGES">
  <a:themeElements>
    <a:clrScheme name="BCBSA">
      <a:dk1>
        <a:sysClr val="windowText" lastClr="000000"/>
      </a:dk1>
      <a:lt1>
        <a:sysClr val="window" lastClr="FFFFFF"/>
      </a:lt1>
      <a:dk2>
        <a:srgbClr val="CCE1EC"/>
      </a:dk2>
      <a:lt2>
        <a:srgbClr val="8FCAE7"/>
      </a:lt2>
      <a:accent1>
        <a:srgbClr val="0094D7"/>
      </a:accent1>
      <a:accent2>
        <a:srgbClr val="006086"/>
      </a:accent2>
      <a:accent3>
        <a:srgbClr val="003359"/>
      </a:accent3>
      <a:accent4>
        <a:srgbClr val="F1E5C7"/>
      </a:accent4>
      <a:accent5>
        <a:srgbClr val="8B6900"/>
      </a:accent5>
      <a:accent6>
        <a:srgbClr val="BF311A"/>
      </a:accent6>
      <a:hlink>
        <a:srgbClr val="0094D7"/>
      </a:hlink>
      <a:folHlink>
        <a:srgbClr val="1E1E1E"/>
      </a:folHlink>
    </a:clrScheme>
    <a:fontScheme name="BCBS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8840</TotalTime>
  <Words>2632</Words>
  <Application>Microsoft Office PowerPoint</Application>
  <PresentationFormat>On-screen Show (4:3)</PresentationFormat>
  <Paragraphs>227</Paragraphs>
  <Slides>24</Slides>
  <Notes>24</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BCBSA Template</vt:lpstr>
      <vt:lpstr>DIVIDER PAGES</vt:lpstr>
      <vt:lpstr>Provider and  Plan-to-Plan Servicing Requirements</vt:lpstr>
      <vt:lpstr>Why Learn About Inter-Plan Programs (IPP)?</vt:lpstr>
      <vt:lpstr>Provider and Plan-to-Plan Servicing Requirements </vt:lpstr>
      <vt:lpstr>Value of Servicing Requirements</vt:lpstr>
      <vt:lpstr>Provider Servicing Requirements Accessibility </vt:lpstr>
      <vt:lpstr>Provider Servicing Requirements Par/Host Plan Responsibilities </vt:lpstr>
      <vt:lpstr>Provider Servicing Requirements</vt:lpstr>
      <vt:lpstr>Provider Servicing Requirements Issue Resolution - Provider Relations  </vt:lpstr>
      <vt:lpstr>Provider Servicing Requirements Issue Resolution – Par/Host Plan Responsibilities</vt:lpstr>
      <vt:lpstr>Provider Servicing Requirements Issue Resolution – Par/Host Plan Responsibilities</vt:lpstr>
      <vt:lpstr>Provider Servicing Requirements Issue Resolution – Control/Home Plan Responsibilities </vt:lpstr>
      <vt:lpstr>Provider Servicing Training Requirements Tools and Knowledge </vt:lpstr>
      <vt:lpstr>Provider Servicing Training Requirements Tools and Knowledge</vt:lpstr>
      <vt:lpstr>Medicare Crossover Servicing</vt:lpstr>
      <vt:lpstr>Plan-to-Plan Servicing Requirements Accessibility  </vt:lpstr>
      <vt:lpstr>Plan-to-Plan Servicing Requirements Plan-to-Plan Functions </vt:lpstr>
      <vt:lpstr>Plan-to-Plan Servicing Requirements  When to Contact the Plan-to-Plan Unit </vt:lpstr>
      <vt:lpstr>Plan-to-Plan Servicing Requirements Tools and Knowledge  </vt:lpstr>
      <vt:lpstr>Plan-to-Plan Servicing Requirements Inquiry Resolution</vt:lpstr>
      <vt:lpstr>Plan-to-Plan Servicing Requirements  Performance Monitoring and Reporting</vt:lpstr>
      <vt:lpstr>Plan-to-Plan Servicing Requirements Inventory Management  </vt:lpstr>
      <vt:lpstr>Inter-Plan Escalation Process</vt:lpstr>
      <vt:lpstr>Inter-Plan Escalation Process </vt:lpstr>
      <vt:lpstr>Resources for More Information</vt:lpstr>
    </vt:vector>
  </TitlesOfParts>
  <Company>Blue Cross Blue Shield Association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jewillia</dc:creator>
  <cp:lastModifiedBy>Pickett, Jocelyn</cp:lastModifiedBy>
  <cp:revision>575</cp:revision>
  <cp:lastPrinted>2013-08-01T18:20:45Z</cp:lastPrinted>
  <dcterms:created xsi:type="dcterms:W3CDTF">2011-02-15T16:50:41Z</dcterms:created>
  <dcterms:modified xsi:type="dcterms:W3CDTF">2017-10-23T17:29:38Z</dcterms:modified>
</cp:coreProperties>
</file>